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handoutMasterIdLst>
    <p:handoutMasterId r:id="rId39"/>
  </p:handoutMasterIdLst>
  <p:sldIdLst>
    <p:sldId id="287" r:id="rId2"/>
    <p:sldId id="352" r:id="rId3"/>
    <p:sldId id="289" r:id="rId4"/>
    <p:sldId id="290" r:id="rId5"/>
    <p:sldId id="292" r:id="rId6"/>
    <p:sldId id="291" r:id="rId7"/>
    <p:sldId id="297" r:id="rId8"/>
    <p:sldId id="298" r:id="rId9"/>
    <p:sldId id="301" r:id="rId10"/>
    <p:sldId id="299" r:id="rId11"/>
    <p:sldId id="300" r:id="rId12"/>
    <p:sldId id="303" r:id="rId13"/>
    <p:sldId id="350" r:id="rId14"/>
    <p:sldId id="344" r:id="rId15"/>
    <p:sldId id="342" r:id="rId16"/>
    <p:sldId id="353" r:id="rId17"/>
    <p:sldId id="325" r:id="rId18"/>
    <p:sldId id="324" r:id="rId19"/>
    <p:sldId id="323" r:id="rId20"/>
    <p:sldId id="319" r:id="rId21"/>
    <p:sldId id="335" r:id="rId22"/>
    <p:sldId id="334" r:id="rId23"/>
    <p:sldId id="333" r:id="rId24"/>
    <p:sldId id="332" r:id="rId25"/>
    <p:sldId id="331" r:id="rId26"/>
    <p:sldId id="308" r:id="rId27"/>
    <p:sldId id="306" r:id="rId28"/>
    <p:sldId id="305" r:id="rId29"/>
    <p:sldId id="316" r:id="rId30"/>
    <p:sldId id="312" r:id="rId31"/>
    <p:sldId id="311" r:id="rId32"/>
    <p:sldId id="315" r:id="rId33"/>
    <p:sldId id="310" r:id="rId34"/>
    <p:sldId id="341" r:id="rId35"/>
    <p:sldId id="354" r:id="rId36"/>
    <p:sldId id="286" r:id="rId37"/>
  </p:sldIdLst>
  <p:sldSz cx="12192000" cy="6858000"/>
  <p:notesSz cx="6745288" cy="988218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9C8"/>
    <a:srgbClr val="BFBFBF"/>
    <a:srgbClr val="595959"/>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5" autoAdjust="0"/>
    <p:restoredTop sz="94660"/>
  </p:normalViewPr>
  <p:slideViewPr>
    <p:cSldViewPr snapToGrid="0">
      <p:cViewPr varScale="1">
        <p:scale>
          <a:sx n="115" d="100"/>
          <a:sy n="115" d="100"/>
        </p:scale>
        <p:origin x="402" y="96"/>
      </p:cViewPr>
      <p:guideLst/>
    </p:cSldViewPr>
  </p:slideViewPr>
  <p:notesTextViewPr>
    <p:cViewPr>
      <p:scale>
        <a:sx n="1" d="1"/>
        <a:sy n="1" d="1"/>
      </p:scale>
      <p:origin x="0" y="0"/>
    </p:cViewPr>
  </p:notesTextViewPr>
  <p:notesViewPr>
    <p:cSldViewPr snapToGrid="0">
      <p:cViewPr varScale="1">
        <p:scale>
          <a:sx n="88" d="100"/>
          <a:sy n="88" d="100"/>
        </p:scale>
        <p:origin x="292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2958" cy="49582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20769" y="0"/>
            <a:ext cx="2922958" cy="495826"/>
          </a:xfrm>
          <a:prstGeom prst="rect">
            <a:avLst/>
          </a:prstGeom>
        </p:spPr>
        <p:txBody>
          <a:bodyPr vert="horz" lIns="91440" tIns="45720" rIns="91440" bIns="45720" rtlCol="0"/>
          <a:lstStyle>
            <a:lvl1pPr algn="r">
              <a:defRPr sz="1200"/>
            </a:lvl1pPr>
          </a:lstStyle>
          <a:p>
            <a:fld id="{42B50AD8-28AA-448C-9A86-B1441CB2E333}" type="datetimeFigureOut">
              <a:rPr lang="zh-CN" altLang="en-US" smtClean="0"/>
              <a:t>2021/7/24</a:t>
            </a:fld>
            <a:endParaRPr lang="zh-CN" altLang="en-US"/>
          </a:p>
        </p:txBody>
      </p:sp>
      <p:sp>
        <p:nvSpPr>
          <p:cNvPr id="4" name="页脚占位符 3"/>
          <p:cNvSpPr>
            <a:spLocks noGrp="1"/>
          </p:cNvSpPr>
          <p:nvPr>
            <p:ph type="ftr" sz="quarter" idx="2"/>
          </p:nvPr>
        </p:nvSpPr>
        <p:spPr>
          <a:xfrm>
            <a:off x="0" y="9386364"/>
            <a:ext cx="2922958" cy="495825"/>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20769" y="9386364"/>
            <a:ext cx="2922958" cy="495825"/>
          </a:xfrm>
          <a:prstGeom prst="rect">
            <a:avLst/>
          </a:prstGeom>
        </p:spPr>
        <p:txBody>
          <a:bodyPr vert="horz" lIns="91440" tIns="45720" rIns="91440" bIns="45720" rtlCol="0" anchor="b"/>
          <a:lstStyle>
            <a:lvl1pPr algn="r">
              <a:defRPr sz="1200"/>
            </a:lvl1pPr>
          </a:lstStyle>
          <a:p>
            <a:fld id="{900D1F2A-6EEA-42A0-9617-E6CAAB178C81}" type="slidenum">
              <a:rPr lang="zh-CN" altLang="en-US" smtClean="0"/>
              <a:t>‹#›</a:t>
            </a:fld>
            <a:endParaRPr lang="zh-CN" altLang="en-US"/>
          </a:p>
        </p:txBody>
      </p:sp>
    </p:spTree>
    <p:extLst>
      <p:ext uri="{BB962C8B-B14F-4D97-AF65-F5344CB8AC3E}">
        <p14:creationId xmlns:p14="http://schemas.microsoft.com/office/powerpoint/2010/main" val="3719572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2958" cy="49582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20769" y="0"/>
            <a:ext cx="2922958" cy="495826"/>
          </a:xfrm>
          <a:prstGeom prst="rect">
            <a:avLst/>
          </a:prstGeom>
        </p:spPr>
        <p:txBody>
          <a:bodyPr vert="horz" lIns="91440" tIns="45720" rIns="91440" bIns="45720" rtlCol="0"/>
          <a:lstStyle>
            <a:lvl1pPr algn="r">
              <a:defRPr sz="1200"/>
            </a:lvl1pPr>
          </a:lstStyle>
          <a:p>
            <a:fld id="{37D9CA8E-23CD-40E6-91DF-837002A54AD9}" type="datetimeFigureOut">
              <a:rPr lang="zh-CN" altLang="en-US" smtClean="0"/>
              <a:t>2021/7/24</a:t>
            </a:fld>
            <a:endParaRPr lang="zh-CN" altLang="en-US"/>
          </a:p>
        </p:txBody>
      </p:sp>
      <p:sp>
        <p:nvSpPr>
          <p:cNvPr id="4" name="幻灯片图像占位符 3"/>
          <p:cNvSpPr>
            <a:spLocks noGrp="1" noRot="1" noChangeAspect="1"/>
          </p:cNvSpPr>
          <p:nvPr>
            <p:ph type="sldImg" idx="2"/>
          </p:nvPr>
        </p:nvSpPr>
        <p:spPr>
          <a:xfrm>
            <a:off x="407988" y="1235075"/>
            <a:ext cx="5929312" cy="3335338"/>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4529" y="4755803"/>
            <a:ext cx="5396230" cy="3891112"/>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386364"/>
            <a:ext cx="2922958" cy="49582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20769" y="9386364"/>
            <a:ext cx="2922958" cy="495825"/>
          </a:xfrm>
          <a:prstGeom prst="rect">
            <a:avLst/>
          </a:prstGeom>
        </p:spPr>
        <p:txBody>
          <a:bodyPr vert="horz" lIns="91440" tIns="45720" rIns="91440" bIns="45720" rtlCol="0" anchor="b"/>
          <a:lstStyle>
            <a:lvl1pPr algn="r">
              <a:defRPr sz="1200"/>
            </a:lvl1pPr>
          </a:lstStyle>
          <a:p>
            <a:fld id="{BB495F5C-4274-4E02-B667-6674B2A753DF}" type="slidenum">
              <a:rPr lang="zh-CN" altLang="en-US" smtClean="0"/>
              <a:t>‹#›</a:t>
            </a:fld>
            <a:endParaRPr lang="zh-CN" altLang="en-US"/>
          </a:p>
        </p:txBody>
      </p:sp>
    </p:spTree>
    <p:extLst>
      <p:ext uri="{BB962C8B-B14F-4D97-AF65-F5344CB8AC3E}">
        <p14:creationId xmlns:p14="http://schemas.microsoft.com/office/powerpoint/2010/main" val="2170251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E5EB354-B3A7-4A9A-8C32-8665740D601B}" type="slidenum">
              <a:rPr lang="zh-CN" altLang="en-US" smtClean="0"/>
              <a:t>2</a:t>
            </a:fld>
            <a:endParaRPr lang="zh-CN" altLang="en-US"/>
          </a:p>
        </p:txBody>
      </p:sp>
    </p:spTree>
    <p:extLst>
      <p:ext uri="{BB962C8B-B14F-4D97-AF65-F5344CB8AC3E}">
        <p14:creationId xmlns:p14="http://schemas.microsoft.com/office/powerpoint/2010/main" val="3333638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795935"/>
            <a:ext cx="12192000" cy="2062065"/>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cxnSp>
        <p:nvCxnSpPr>
          <p:cNvPr id="8" name="直接连接符 7"/>
          <p:cNvCxnSpPr/>
          <p:nvPr userDrawn="1"/>
        </p:nvCxnSpPr>
        <p:spPr>
          <a:xfrm>
            <a:off x="393221" y="735242"/>
            <a:ext cx="11434326" cy="0"/>
          </a:xfrm>
          <a:prstGeom prst="line">
            <a:avLst/>
          </a:prstGeom>
          <a:ln w="19050">
            <a:solidFill>
              <a:srgbClr val="BFBFBF"/>
            </a:solidFill>
          </a:ln>
        </p:spPr>
        <p:style>
          <a:lnRef idx="1">
            <a:schemeClr val="accent1"/>
          </a:lnRef>
          <a:fillRef idx="0">
            <a:schemeClr val="accent1"/>
          </a:fillRef>
          <a:effectRef idx="0">
            <a:schemeClr val="accent1"/>
          </a:effectRef>
          <a:fontRef idx="minor">
            <a:schemeClr val="tx1"/>
          </a:fontRef>
        </p:style>
      </p:cxnSp>
      <p:sp>
        <p:nvSpPr>
          <p:cNvPr id="4" name="矩形 3"/>
          <p:cNvSpPr/>
          <p:nvPr userDrawn="1"/>
        </p:nvSpPr>
        <p:spPr>
          <a:xfrm>
            <a:off x="9671480" y="6449093"/>
            <a:ext cx="2511707" cy="301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22720"/>
            <a:ext cx="12192000" cy="3352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795935"/>
            <a:ext cx="12192000" cy="2062065"/>
          </a:xfrm>
          <a:prstGeom prst="rect">
            <a:avLst/>
          </a:prstGeom>
        </p:spPr>
      </p:pic>
      <p:sp>
        <p:nvSpPr>
          <p:cNvPr id="4" name="矩形 3"/>
          <p:cNvSpPr/>
          <p:nvPr userDrawn="1"/>
        </p:nvSpPr>
        <p:spPr>
          <a:xfrm>
            <a:off x="4692629" y="2435281"/>
            <a:ext cx="2608406" cy="830997"/>
          </a:xfrm>
          <a:prstGeom prst="rect">
            <a:avLst/>
          </a:prstGeom>
        </p:spPr>
        <p:txBody>
          <a:bodyPr wrap="none">
            <a:spAutoFit/>
          </a:bodyPr>
          <a:lstStyle/>
          <a:p>
            <a:r>
              <a:rPr lang="zh-CN" altLang="en-US" sz="4800" b="1" dirty="0">
                <a:solidFill>
                  <a:srgbClr val="00B0F0"/>
                </a:solidFill>
                <a:latin typeface="微软雅黑" panose="020B0503020204020204" pitchFamily="34" charset="-122"/>
                <a:ea typeface="微软雅黑" panose="020B0503020204020204" pitchFamily="34" charset="-122"/>
              </a:rPr>
              <a:t>Thanks!</a:t>
            </a:r>
          </a:p>
        </p:txBody>
      </p:sp>
      <p:sp>
        <p:nvSpPr>
          <p:cNvPr id="5" name="矩形 4"/>
          <p:cNvSpPr/>
          <p:nvPr userDrawn="1"/>
        </p:nvSpPr>
        <p:spPr>
          <a:xfrm>
            <a:off x="3498574" y="3741089"/>
            <a:ext cx="4996516" cy="990015"/>
          </a:xfrm>
          <a:prstGeom prst="rect">
            <a:avLst/>
          </a:prstGeom>
        </p:spPr>
        <p:txBody>
          <a:bodyPr wrap="square">
            <a:spAutoFit/>
          </a:bodyPr>
          <a:lstStyle/>
          <a:p>
            <a:pPr algn="ctr">
              <a:lnSpc>
                <a:spcPts val="1400"/>
              </a:lnSpc>
            </a:pPr>
            <a:r>
              <a:rPr lang="zh-CN" altLang="en-US" sz="1500" b="1" dirty="0">
                <a:solidFill>
                  <a:srgbClr val="595959"/>
                </a:solidFill>
                <a:latin typeface="微软雅黑 Light" panose="020B0502040204020203" pitchFamily="34" charset="-122"/>
                <a:ea typeface="微软雅黑 Light" panose="020B0502040204020203" pitchFamily="34" charset="-122"/>
              </a:rPr>
              <a:t>江苏开沃汽车有限公司</a:t>
            </a:r>
            <a:r>
              <a:rPr lang="zh-CN" altLang="en-US" sz="1100" b="1" dirty="0">
                <a:solidFill>
                  <a:srgbClr val="595959"/>
                </a:solidFill>
                <a:latin typeface="微软雅黑 Light" panose="020B0502040204020203" pitchFamily="34" charset="-122"/>
                <a:ea typeface="微软雅黑 Light" panose="020B0502040204020203" pitchFamily="34" charset="-122"/>
              </a:rPr>
              <a:t> </a:t>
            </a:r>
          </a:p>
          <a:p>
            <a:pPr algn="ctr">
              <a:lnSpc>
                <a:spcPts val="1400"/>
              </a:lnSpc>
            </a:pPr>
            <a:r>
              <a:rPr lang="zh-CN" altLang="en-US" sz="1000" dirty="0">
                <a:solidFill>
                  <a:srgbClr val="595959"/>
                </a:solidFill>
                <a:latin typeface="微软雅黑 Light" panose="020B0502040204020203" pitchFamily="34" charset="-122"/>
                <a:ea typeface="微软雅黑 Light" panose="020B0502040204020203" pitchFamily="34" charset="-122"/>
              </a:rPr>
              <a:t>Jiangsu Skywell Automobile Co.,Ltd.</a:t>
            </a:r>
          </a:p>
          <a:p>
            <a:pPr algn="ctr">
              <a:lnSpc>
                <a:spcPts val="1400"/>
              </a:lnSpc>
            </a:pPr>
            <a:r>
              <a:rPr lang="zh-CN" altLang="en-US" sz="1000" dirty="0">
                <a:solidFill>
                  <a:srgbClr val="595959"/>
                </a:solidFill>
                <a:latin typeface="微软雅黑 Light" panose="020B0502040204020203" pitchFamily="34" charset="-122"/>
                <a:ea typeface="微软雅黑 Light" panose="020B0502040204020203" pitchFamily="34" charset="-122"/>
              </a:rPr>
              <a:t>江苏省徐州市云龙区金龙湖小镇文德楼 </a:t>
            </a:r>
            <a:r>
              <a:rPr lang="zh-CN" altLang="en-US" sz="1000" dirty="0" smtClean="0">
                <a:solidFill>
                  <a:srgbClr val="595959"/>
                </a:solidFill>
                <a:latin typeface="微软雅黑 Light" panose="020B0502040204020203" pitchFamily="34" charset="-122"/>
                <a:ea typeface="微软雅黑 Light" panose="020B0502040204020203" pitchFamily="34" charset="-122"/>
              </a:rPr>
              <a:t>邮编</a:t>
            </a:r>
            <a:r>
              <a:rPr lang="zh-CN" altLang="en-US" sz="1000" dirty="0">
                <a:solidFill>
                  <a:srgbClr val="595959"/>
                </a:solidFill>
                <a:latin typeface="微软雅黑 Light" panose="020B0502040204020203" pitchFamily="34" charset="-122"/>
                <a:ea typeface="微软雅黑 Light" panose="020B0502040204020203" pitchFamily="34" charset="-122"/>
              </a:rPr>
              <a:t>：221000</a:t>
            </a:r>
          </a:p>
          <a:p>
            <a:pPr algn="ctr">
              <a:lnSpc>
                <a:spcPts val="1400"/>
              </a:lnSpc>
            </a:pPr>
            <a:r>
              <a:rPr lang="zh-CN" altLang="en-US" sz="1000" dirty="0">
                <a:solidFill>
                  <a:srgbClr val="595959"/>
                </a:solidFill>
                <a:latin typeface="微软雅黑 Light" panose="020B0502040204020203" pitchFamily="34" charset="-122"/>
                <a:ea typeface="微软雅黑 Light" panose="020B0502040204020203" pitchFamily="34" charset="-122"/>
              </a:rPr>
              <a:t>Wende Building, Jinlong Lake Town, Yunlong District, Xuzhou City, Jiangsu Province</a:t>
            </a:r>
          </a:p>
          <a:p>
            <a:pPr algn="ctr">
              <a:lnSpc>
                <a:spcPts val="1400"/>
              </a:lnSpc>
            </a:pPr>
            <a:r>
              <a:rPr lang="zh-CN" altLang="en-US" sz="1000" dirty="0">
                <a:solidFill>
                  <a:srgbClr val="595959"/>
                </a:solidFill>
                <a:latin typeface="微软雅黑 Light" panose="020B0502040204020203" pitchFamily="34" charset="-122"/>
                <a:ea typeface="微软雅黑 Light" panose="020B0502040204020203" pitchFamily="34" charset="-122"/>
              </a:rPr>
              <a:t>Tel:  0516-80000000  </a:t>
            </a:r>
            <a:r>
              <a:rPr lang="zh-CN" altLang="en-US" sz="1000" dirty="0" smtClean="0">
                <a:solidFill>
                  <a:srgbClr val="595959"/>
                </a:solidFill>
                <a:latin typeface="微软雅黑 Light" panose="020B0502040204020203" pitchFamily="34" charset="-122"/>
                <a:ea typeface="微软雅黑 Light" panose="020B0502040204020203" pitchFamily="34" charset="-122"/>
              </a:rPr>
              <a:t> </a:t>
            </a:r>
            <a:r>
              <a:rPr lang="zh-CN" altLang="en-US" sz="1000" dirty="0">
                <a:solidFill>
                  <a:srgbClr val="595959"/>
                </a:solidFill>
                <a:latin typeface="微软雅黑 Light" panose="020B0502040204020203" pitchFamily="34" charset="-122"/>
                <a:ea typeface="微软雅黑 Light" panose="020B0502040204020203" pitchFamily="34" charset="-122"/>
              </a:rPr>
              <a:t>Fax: 0516-80000000 </a:t>
            </a:r>
            <a:r>
              <a:rPr lang="zh-CN" altLang="en-US" sz="1000" dirty="0" smtClean="0">
                <a:solidFill>
                  <a:srgbClr val="595959"/>
                </a:solidFill>
                <a:latin typeface="微软雅黑 Light" panose="020B0502040204020203" pitchFamily="34" charset="-122"/>
                <a:ea typeface="微软雅黑 Light" panose="020B0502040204020203" pitchFamily="34" charset="-122"/>
              </a:rPr>
              <a:t> www</a:t>
            </a:r>
            <a:r>
              <a:rPr lang="zh-CN" altLang="en-US" sz="1000" dirty="0">
                <a:solidFill>
                  <a:srgbClr val="595959"/>
                </a:solidFill>
                <a:latin typeface="微软雅黑 Light" panose="020B0502040204020203" pitchFamily="34" charset="-122"/>
                <a:ea typeface="微软雅黑 Light" panose="020B0502040204020203" pitchFamily="34" charset="-122"/>
              </a:rPr>
              <a:t>.skywell.com</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7" name="图片 3"/>
          <p:cNvPicPr>
            <a:picLocks noChangeAspect="1"/>
          </p:cNvPicPr>
          <p:nvPr userDrawn="1"/>
        </p:nvPicPr>
        <p:blipFill>
          <a:blip r:embed="rId2"/>
          <a:stretch>
            <a:fillRect/>
          </a:stretch>
        </p:blipFill>
        <p:spPr>
          <a:xfrm>
            <a:off x="0" y="0"/>
            <a:ext cx="12196763" cy="6858000"/>
          </a:xfrm>
          <a:prstGeom prst="rect">
            <a:avLst/>
          </a:prstGeom>
          <a:noFill/>
          <a:ln w="9525">
            <a:noFill/>
          </a:ln>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14259" y="215852"/>
            <a:ext cx="3108966" cy="143865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4" name="直接连接符 3"/>
          <p:cNvCxnSpPr/>
          <p:nvPr userDrawn="1"/>
        </p:nvCxnSpPr>
        <p:spPr>
          <a:xfrm>
            <a:off x="335033" y="733218"/>
            <a:ext cx="11609483" cy="0"/>
          </a:xfrm>
          <a:prstGeom prst="line">
            <a:avLst/>
          </a:prstGeom>
          <a:ln w="19050">
            <a:solidFill>
              <a:srgbClr val="BFBFBF"/>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22720"/>
            <a:ext cx="12192000" cy="335280"/>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24160" y="124414"/>
            <a:ext cx="1438100" cy="66547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hyperlink" Target="http://baike.baidu.com/image/b9d8b701884f2b151d9583f8"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8.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13.png"/><Relationship Id="rId12" Type="http://schemas.openxmlformats.org/officeDocument/2006/relationships/hyperlink" Target="http://www.baidu.com/adrc.php?t=00KL00c00fDjyfm0ljTc00J1K6j-k9-n00000A1g0f000000Y6d4Kh.THvk_UlG1qpYS6K85gPGIAR3rj9xTAT0T1dhnjnsmWfsmHczuycduj7h0ZRqPjnvfRnYnbnsnDu7rHNAPYD3rjbsP1fdfHR3nWuaPjc0mHdbXWK_RyG7U77JwykwpdN_RNwoU7Dsyykiw7-_RyGwU7FowydWXW7VHRwPId-JRgIuND-4y-IFnNGDwhd2UH7JmNIwrR4RRHKPwA_YHdPpp7KRwhuPfdCsm-fsUywgnj-2UH-4mNfsXDG8HW7uUH-4mNfsUyPciMKfNDb-nYf0uHdCIZwsrBtEILILQhF-pyGGUhTVpZ-dUhw9pi4WUvY8mv30mLFW5HmYnHDL"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4.jpeg"/><Relationship Id="rId5" Type="http://schemas.openxmlformats.org/officeDocument/2006/relationships/image" Target="../media/image21.png"/><Relationship Id="rId10" Type="http://schemas.openxmlformats.org/officeDocument/2006/relationships/hyperlink" Target="http://baike.baidu.com/image/4abae5edebbf9c7f79f05528" TargetMode="External"/><Relationship Id="rId4" Type="http://schemas.openxmlformats.org/officeDocument/2006/relationships/image" Target="../media/image14.png"/><Relationship Id="rId9" Type="http://schemas.openxmlformats.org/officeDocument/2006/relationships/image" Target="../media/image23.png"/><Relationship Id="rId1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6" Type="http://schemas.openxmlformats.org/officeDocument/2006/relationships/image" Target="../media/image44.jpeg"/><Relationship Id="rId21" Type="http://schemas.openxmlformats.org/officeDocument/2006/relationships/image" Target="../media/image39.png"/><Relationship Id="rId42" Type="http://schemas.openxmlformats.org/officeDocument/2006/relationships/image" Target="../media/image26.png"/><Relationship Id="rId47" Type="http://schemas.openxmlformats.org/officeDocument/2006/relationships/image" Target="../media/image57.jpeg"/><Relationship Id="rId63" Type="http://schemas.openxmlformats.org/officeDocument/2006/relationships/hyperlink" Target="http://baike.baidu.com/image/0db2c9cad0b0885cf21fe7b3" TargetMode="External"/><Relationship Id="rId68" Type="http://schemas.openxmlformats.org/officeDocument/2006/relationships/image" Target="../media/image70.jpeg"/><Relationship Id="rId16" Type="http://schemas.openxmlformats.org/officeDocument/2006/relationships/image" Target="../media/image36.png"/><Relationship Id="rId11" Type="http://schemas.openxmlformats.org/officeDocument/2006/relationships/hyperlink" Target="http://baike.baidu.com/image/fcbbb151c4d3f19c8c543005" TargetMode="External"/><Relationship Id="rId32" Type="http://schemas.openxmlformats.org/officeDocument/2006/relationships/image" Target="../media/image49.png"/><Relationship Id="rId37" Type="http://schemas.openxmlformats.org/officeDocument/2006/relationships/image" Target="../media/image53.png"/><Relationship Id="rId53" Type="http://schemas.openxmlformats.org/officeDocument/2006/relationships/hyperlink" Target="http://baike.baidu.com/image/507c3897146fec5955fb9693" TargetMode="External"/><Relationship Id="rId58" Type="http://schemas.openxmlformats.org/officeDocument/2006/relationships/hyperlink" Target="http://baike.baidu.com/image/e6508eef47b9e2fcce1b3eb7" TargetMode="External"/><Relationship Id="rId74" Type="http://schemas.openxmlformats.org/officeDocument/2006/relationships/image" Target="../media/image74.png"/><Relationship Id="rId79" Type="http://schemas.openxmlformats.org/officeDocument/2006/relationships/hyperlink" Target="http://price.pcauto.com.cn/brand.jsp?bid=39" TargetMode="External"/><Relationship Id="rId5" Type="http://schemas.openxmlformats.org/officeDocument/2006/relationships/image" Target="../media/image14.png"/><Relationship Id="rId61" Type="http://schemas.openxmlformats.org/officeDocument/2006/relationships/hyperlink" Target="http://baike.baidu.com/image/4abae5edebbf9c7f79f05528" TargetMode="External"/><Relationship Id="rId82" Type="http://schemas.openxmlformats.org/officeDocument/2006/relationships/image" Target="../media/image79.jpeg"/><Relationship Id="rId19" Type="http://schemas.openxmlformats.org/officeDocument/2006/relationships/image" Target="../media/image37.jpeg"/><Relationship Id="rId14" Type="http://schemas.openxmlformats.org/officeDocument/2006/relationships/hyperlink" Target="http://price.pcauto.com.cn/brand.jsp?bid=49" TargetMode="External"/><Relationship Id="rId22" Type="http://schemas.openxmlformats.org/officeDocument/2006/relationships/image" Target="../media/image40.png"/><Relationship Id="rId27" Type="http://schemas.openxmlformats.org/officeDocument/2006/relationships/image" Target="../media/image45.png"/><Relationship Id="rId30" Type="http://schemas.openxmlformats.org/officeDocument/2006/relationships/hyperlink" Target="http://baike.baidu.com/image/a6aed01bd376d6e9af5133d0" TargetMode="External"/><Relationship Id="rId35" Type="http://schemas.openxmlformats.org/officeDocument/2006/relationships/image" Target="../media/image51.jpeg"/><Relationship Id="rId43" Type="http://schemas.openxmlformats.org/officeDocument/2006/relationships/hyperlink" Target="http://price.pcauto.com.cn/brand.jsp?bid=8" TargetMode="External"/><Relationship Id="rId48" Type="http://schemas.openxmlformats.org/officeDocument/2006/relationships/hyperlink" Target="http://price.pcauto.com.cn/brand.jsp?bid=30" TargetMode="External"/><Relationship Id="rId56" Type="http://schemas.openxmlformats.org/officeDocument/2006/relationships/hyperlink" Target="http://www.baidu.com/adrc.php?t=00KL00c00fDjyfm0ljTc00J1K6j-k9-n00000A1g0f000000Y6d4Kh.THvk_UlG1qpYS6K85gPGIAR3rj9xTAT0T1dhnjnsmWfsmHczuycduj7h0ZRqPjnvfRnYnbnsnDu7rHNAPYD3rjbsP1fdfHR3nWuaPjc0mHdbXWK_RyG7U77JwykwpdN_RNwoU7Dsyykiw7-_RyGwU7FowydWXW7VHRwPId-JRgIuND-4y-IFnNGDwhd2UH7JmNIwrR4RRHKPwA_YHdPpp7KRwhuPfdCsm-fsUywgnj-2UH-4mNfsXDG8HW7uUH-4mNfsUyPciMKfNDb-nYf0uHdCIZwsrBtEILILQhF-pyGGUhTVpZ-dUhw9pi4WUvY8mv30mLFW5HmYnHDL" TargetMode="External"/><Relationship Id="rId64" Type="http://schemas.openxmlformats.org/officeDocument/2006/relationships/image" Target="../media/image67.jpeg"/><Relationship Id="rId69" Type="http://schemas.openxmlformats.org/officeDocument/2006/relationships/image" Target="../media/image71.png"/><Relationship Id="rId77" Type="http://schemas.openxmlformats.org/officeDocument/2006/relationships/image" Target="../media/image76.png"/><Relationship Id="rId8" Type="http://schemas.openxmlformats.org/officeDocument/2006/relationships/image" Target="../media/image20.png"/><Relationship Id="rId51" Type="http://schemas.openxmlformats.org/officeDocument/2006/relationships/image" Target="../media/image59.jpeg"/><Relationship Id="rId72" Type="http://schemas.openxmlformats.org/officeDocument/2006/relationships/hyperlink" Target="http://baike.baidu.com/image/6a22e824857549208744f90e" TargetMode="External"/><Relationship Id="rId80" Type="http://schemas.openxmlformats.org/officeDocument/2006/relationships/image" Target="../media/image77.jpeg"/><Relationship Id="rId3" Type="http://schemas.openxmlformats.org/officeDocument/2006/relationships/image" Target="../media/image28.png"/><Relationship Id="rId12" Type="http://schemas.openxmlformats.org/officeDocument/2006/relationships/image" Target="../media/image33.jpeg"/><Relationship Id="rId17" Type="http://schemas.openxmlformats.org/officeDocument/2006/relationships/image" Target="../media/image21.png"/><Relationship Id="rId25" Type="http://schemas.openxmlformats.org/officeDocument/2006/relationships/image" Target="../media/image43.png"/><Relationship Id="rId33" Type="http://schemas.openxmlformats.org/officeDocument/2006/relationships/hyperlink" Target="http://baike.baidu.com/image/969cbf4469e2cdb2b3b7dc2c" TargetMode="External"/><Relationship Id="rId38" Type="http://schemas.openxmlformats.org/officeDocument/2006/relationships/hyperlink" Target="http://baike.baidu.com/image/b9d8b701884f2b151d9583f8" TargetMode="External"/><Relationship Id="rId46" Type="http://schemas.openxmlformats.org/officeDocument/2006/relationships/hyperlink" Target="http://baike.baidu.com/image/966aca0743b6b1fd7b8947d9" TargetMode="External"/><Relationship Id="rId59" Type="http://schemas.openxmlformats.org/officeDocument/2006/relationships/image" Target="../media/image64.jpeg"/><Relationship Id="rId67" Type="http://schemas.openxmlformats.org/officeDocument/2006/relationships/hyperlink" Target="http://price.pcauto.com.cn/brand.jsp?bid=111" TargetMode="External"/><Relationship Id="rId20" Type="http://schemas.openxmlformats.org/officeDocument/2006/relationships/image" Target="../media/image38.png"/><Relationship Id="rId41" Type="http://schemas.openxmlformats.org/officeDocument/2006/relationships/image" Target="../media/image54.jpeg"/><Relationship Id="rId54" Type="http://schemas.openxmlformats.org/officeDocument/2006/relationships/image" Target="../media/image61.jpeg"/><Relationship Id="rId62" Type="http://schemas.openxmlformats.org/officeDocument/2006/relationships/image" Target="../media/image66.jpeg"/><Relationship Id="rId70" Type="http://schemas.openxmlformats.org/officeDocument/2006/relationships/hyperlink" Target="http://price.pcauto.com.cn/brand.jsp?bid=110" TargetMode="External"/><Relationship Id="rId75" Type="http://schemas.openxmlformats.org/officeDocument/2006/relationships/hyperlink" Target="http://baike.baidu.com/image/5af4d7ea099411c0d539c9ca" TargetMode="External"/><Relationship Id="rId1" Type="http://schemas.openxmlformats.org/officeDocument/2006/relationships/slideLayout" Target="../slideLayouts/slideLayout2.xml"/><Relationship Id="rId6" Type="http://schemas.openxmlformats.org/officeDocument/2006/relationships/image" Target="../media/image30.png"/><Relationship Id="rId15" Type="http://schemas.openxmlformats.org/officeDocument/2006/relationships/image" Target="../media/image35.jpeg"/><Relationship Id="rId23" Type="http://schemas.openxmlformats.org/officeDocument/2006/relationships/image" Target="../media/image41.png"/><Relationship Id="rId28" Type="http://schemas.openxmlformats.org/officeDocument/2006/relationships/image" Target="../media/image46.png"/><Relationship Id="rId36" Type="http://schemas.openxmlformats.org/officeDocument/2006/relationships/image" Target="../media/image52.png"/><Relationship Id="rId49" Type="http://schemas.openxmlformats.org/officeDocument/2006/relationships/image" Target="../media/image58.jpeg"/><Relationship Id="rId57" Type="http://schemas.openxmlformats.org/officeDocument/2006/relationships/image" Target="../media/image63.jpeg"/><Relationship Id="rId10" Type="http://schemas.openxmlformats.org/officeDocument/2006/relationships/image" Target="../media/image32.jpeg"/><Relationship Id="rId31" Type="http://schemas.openxmlformats.org/officeDocument/2006/relationships/image" Target="../media/image48.jpeg"/><Relationship Id="rId44" Type="http://schemas.openxmlformats.org/officeDocument/2006/relationships/image" Target="../media/image55.jpeg"/><Relationship Id="rId52" Type="http://schemas.openxmlformats.org/officeDocument/2006/relationships/image" Target="../media/image60.jpeg"/><Relationship Id="rId60" Type="http://schemas.openxmlformats.org/officeDocument/2006/relationships/image" Target="../media/image65.png"/><Relationship Id="rId65" Type="http://schemas.openxmlformats.org/officeDocument/2006/relationships/image" Target="../media/image68.jpeg"/><Relationship Id="rId73" Type="http://schemas.openxmlformats.org/officeDocument/2006/relationships/image" Target="../media/image73.jpeg"/><Relationship Id="rId78" Type="http://schemas.openxmlformats.org/officeDocument/2006/relationships/image" Target="../media/image22.jpeg"/><Relationship Id="rId81" Type="http://schemas.openxmlformats.org/officeDocument/2006/relationships/image" Target="../media/image78.png"/><Relationship Id="rId4" Type="http://schemas.openxmlformats.org/officeDocument/2006/relationships/image" Target="../media/image29.png"/><Relationship Id="rId9" Type="http://schemas.openxmlformats.org/officeDocument/2006/relationships/image" Target="../media/image23.png"/><Relationship Id="rId13" Type="http://schemas.openxmlformats.org/officeDocument/2006/relationships/image" Target="../media/image34.jpeg"/><Relationship Id="rId18" Type="http://schemas.openxmlformats.org/officeDocument/2006/relationships/hyperlink" Target="http://baike.baidu.com/image/373bc4b428e8b6468bd4b218" TargetMode="External"/><Relationship Id="rId39" Type="http://schemas.openxmlformats.org/officeDocument/2006/relationships/image" Target="../media/image16.jpeg"/><Relationship Id="rId34" Type="http://schemas.openxmlformats.org/officeDocument/2006/relationships/image" Target="../media/image50.jpeg"/><Relationship Id="rId50" Type="http://schemas.openxmlformats.org/officeDocument/2006/relationships/hyperlink" Target="http://price.pcauto.com.cn/brand.jsp?bid=1" TargetMode="External"/><Relationship Id="rId55" Type="http://schemas.openxmlformats.org/officeDocument/2006/relationships/image" Target="../media/image62.png"/><Relationship Id="rId76" Type="http://schemas.openxmlformats.org/officeDocument/2006/relationships/image" Target="../media/image75.jpeg"/><Relationship Id="rId7" Type="http://schemas.openxmlformats.org/officeDocument/2006/relationships/image" Target="../media/image31.png"/><Relationship Id="rId71" Type="http://schemas.openxmlformats.org/officeDocument/2006/relationships/image" Target="../media/image72.jpeg"/><Relationship Id="rId2" Type="http://schemas.openxmlformats.org/officeDocument/2006/relationships/image" Target="../media/image27.png"/><Relationship Id="rId29" Type="http://schemas.openxmlformats.org/officeDocument/2006/relationships/image" Target="../media/image47.jpeg"/><Relationship Id="rId24" Type="http://schemas.openxmlformats.org/officeDocument/2006/relationships/image" Target="../media/image42.png"/><Relationship Id="rId40" Type="http://schemas.openxmlformats.org/officeDocument/2006/relationships/hyperlink" Target="http://price.pcauto.com.cn/brand.jsp?bid=407" TargetMode="External"/><Relationship Id="rId45" Type="http://schemas.openxmlformats.org/officeDocument/2006/relationships/image" Target="../media/image56.png"/><Relationship Id="rId66" Type="http://schemas.openxmlformats.org/officeDocument/2006/relationships/image" Target="../media/image6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network@skywellcorp.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970649" y="1358034"/>
            <a:ext cx="6351700" cy="643890"/>
          </a:xfrm>
          <a:prstGeom prst="rect">
            <a:avLst/>
          </a:prstGeom>
          <a:noFill/>
        </p:spPr>
        <p:txBody>
          <a:bodyPr wrap="square" lIns="91434" tIns="45717" rIns="91434" bIns="45717">
            <a:spAutoFit/>
          </a:bodyP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9pPr>
          </a:lstStyle>
          <a:p>
            <a:pPr algn="ctr" eaLnBrk="0" hangingPunct="0">
              <a:defRPr/>
            </a:pPr>
            <a:r>
              <a:rPr lang="zh-CN" altLang="en-US" sz="3600" dirty="0" smtClean="0">
                <a:solidFill>
                  <a:srgbClr val="0069C8"/>
                </a:solidFill>
                <a:latin typeface="微软雅黑" panose="020B0503020204020204" pitchFamily="34" charset="-122"/>
                <a:ea typeface="微软雅黑" panose="020B0503020204020204" pitchFamily="34" charset="-122"/>
              </a:rPr>
              <a:t>创维汽车</a:t>
            </a:r>
            <a:r>
              <a:rPr lang="zh-CN" altLang="en-US" sz="3600" dirty="0" smtClean="0">
                <a:solidFill>
                  <a:srgbClr val="0069C8"/>
                </a:solidFill>
                <a:latin typeface="微软雅黑" panose="020B0503020204020204" pitchFamily="34" charset="-122"/>
                <a:ea typeface="微软雅黑" panose="020B0503020204020204" pitchFamily="34" charset="-122"/>
              </a:rPr>
              <a:t>经销商</a:t>
            </a:r>
            <a:r>
              <a:rPr lang="zh-CN" altLang="en-US" sz="3600" dirty="0">
                <a:solidFill>
                  <a:srgbClr val="0069C8"/>
                </a:solidFill>
                <a:latin typeface="微软雅黑" panose="020B0503020204020204" pitchFamily="34" charset="-122"/>
                <a:ea typeface="微软雅黑" panose="020B0503020204020204" pitchFamily="34" charset="-122"/>
              </a:rPr>
              <a:t>入网申请书</a:t>
            </a:r>
            <a:endParaRPr lang="en-US" altLang="zh-CN" sz="3600" dirty="0">
              <a:solidFill>
                <a:srgbClr val="0069C8"/>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custDataLst>
              <p:tags r:id="rId2"/>
            </p:custDataLst>
            <p:extLst>
              <p:ext uri="{D42A27DB-BD31-4B8C-83A1-F6EECF244321}">
                <p14:modId xmlns:p14="http://schemas.microsoft.com/office/powerpoint/2010/main" val="2342468453"/>
              </p:ext>
            </p:extLst>
          </p:nvPr>
        </p:nvGraphicFramePr>
        <p:xfrm>
          <a:off x="76200" y="3204845"/>
          <a:ext cx="8573770" cy="2011680"/>
        </p:xfrm>
        <a:graphic>
          <a:graphicData uri="http://schemas.openxmlformats.org/drawingml/2006/table">
            <a:tbl>
              <a:tblPr/>
              <a:tblGrid>
                <a:gridCol w="1661160">
                  <a:extLst>
                    <a:ext uri="{9D8B030D-6E8A-4147-A177-3AD203B41FA5}">
                      <a16:colId xmlns:a16="http://schemas.microsoft.com/office/drawing/2014/main" val="20000"/>
                    </a:ext>
                  </a:extLst>
                </a:gridCol>
                <a:gridCol w="1282065">
                  <a:extLst>
                    <a:ext uri="{9D8B030D-6E8A-4147-A177-3AD203B41FA5}">
                      <a16:colId xmlns:a16="http://schemas.microsoft.com/office/drawing/2014/main" val="20001"/>
                    </a:ext>
                  </a:extLst>
                </a:gridCol>
                <a:gridCol w="1304290">
                  <a:extLst>
                    <a:ext uri="{9D8B030D-6E8A-4147-A177-3AD203B41FA5}">
                      <a16:colId xmlns:a16="http://schemas.microsoft.com/office/drawing/2014/main" val="20002"/>
                    </a:ext>
                  </a:extLst>
                </a:gridCol>
                <a:gridCol w="1336675">
                  <a:extLst>
                    <a:ext uri="{9D8B030D-6E8A-4147-A177-3AD203B41FA5}">
                      <a16:colId xmlns:a16="http://schemas.microsoft.com/office/drawing/2014/main" val="20003"/>
                    </a:ext>
                  </a:extLst>
                </a:gridCol>
                <a:gridCol w="944245">
                  <a:extLst>
                    <a:ext uri="{9D8B030D-6E8A-4147-A177-3AD203B41FA5}">
                      <a16:colId xmlns:a16="http://schemas.microsoft.com/office/drawing/2014/main" val="20004"/>
                    </a:ext>
                  </a:extLst>
                </a:gridCol>
                <a:gridCol w="2045335">
                  <a:extLst>
                    <a:ext uri="{9D8B030D-6E8A-4147-A177-3AD203B41FA5}">
                      <a16:colId xmlns:a16="http://schemas.microsoft.com/office/drawing/2014/main" val="20005"/>
                    </a:ext>
                  </a:extLst>
                </a:gridCol>
              </a:tblGrid>
              <a:tr h="507365">
                <a:tc>
                  <a:txBody>
                    <a:bodyPr/>
                    <a:lstStyle/>
                    <a:p>
                      <a:pPr algn="ctr"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申请建店省份</a:t>
                      </a:r>
                    </a:p>
                  </a:txBody>
                  <a:tcPr marL="6537" marR="6537" marT="6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zh-CN" altLang="en-US" sz="1400" b="0" i="0" u="none" strike="noStrike" dirty="0">
                          <a:solidFill>
                            <a:srgbClr val="000000"/>
                          </a:solidFill>
                          <a:effectLst/>
                          <a:latin typeface="Arial" panose="020B0604020202020204" pitchFamily="34" charset="0"/>
                          <a:ea typeface="宋体" panose="02010600030101010101" pitchFamily="2" charset="-122"/>
                        </a:rPr>
                        <a:t>　</a:t>
                      </a:r>
                    </a:p>
                  </a:txBody>
                  <a:tcPr marL="6537" marR="6537" marT="6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城    市</a:t>
                      </a:r>
                    </a:p>
                  </a:txBody>
                  <a:tcPr marL="6537" marR="6537" marT="6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zh-CN" altLang="en-US" sz="1400" b="0" i="0" u="none" strike="noStrike">
                          <a:solidFill>
                            <a:srgbClr val="000000"/>
                          </a:solidFill>
                          <a:effectLst/>
                          <a:latin typeface="Arial" panose="020B0604020202020204" pitchFamily="34" charset="0"/>
                          <a:ea typeface="宋体" panose="02010600030101010101" pitchFamily="2" charset="-122"/>
                        </a:rPr>
                        <a:t>　</a:t>
                      </a:r>
                    </a:p>
                  </a:txBody>
                  <a:tcPr marL="6537" marR="6537" marT="6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申请时间</a:t>
                      </a:r>
                    </a:p>
                  </a:txBody>
                  <a:tcPr marL="6537" marR="6537" marT="6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zh-CN" altLang="en-US" sz="1400" b="0" i="0" u="none" strike="noStrike">
                          <a:solidFill>
                            <a:srgbClr val="000000"/>
                          </a:solidFill>
                          <a:effectLst/>
                          <a:latin typeface="Arial" panose="020B0604020202020204" pitchFamily="34" charset="0"/>
                          <a:ea typeface="宋体" panose="02010600030101010101" pitchFamily="2" charset="-122"/>
                        </a:rPr>
                        <a:t>　</a:t>
                      </a:r>
                    </a:p>
                  </a:txBody>
                  <a:tcPr marL="6537" marR="6537" marT="6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08000">
                <a:tc>
                  <a:txBody>
                    <a:bodyPr/>
                    <a:lstStyle/>
                    <a:p>
                      <a:pPr algn="ctr"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申请公司名称</a:t>
                      </a:r>
                    </a:p>
                  </a:txBody>
                  <a:tcPr marL="6537" marR="6537" marT="6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gridSpan="5">
                  <a:txBody>
                    <a:bodyPr/>
                    <a:lstStyle/>
                    <a:p>
                      <a:pPr algn="ctr" fontAlgn="ctr"/>
                      <a:r>
                        <a:rPr lang="zh-CN" altLang="en-US" sz="1400" b="0" i="0" u="none" strike="noStrike" dirty="0">
                          <a:solidFill>
                            <a:srgbClr val="000000"/>
                          </a:solidFill>
                          <a:effectLst/>
                          <a:latin typeface="Arial" panose="020B0604020202020204" pitchFamily="34" charset="0"/>
                          <a:ea typeface="宋体" panose="02010600030101010101" pitchFamily="2" charset="-122"/>
                        </a:rPr>
                        <a:t>　</a:t>
                      </a:r>
                    </a:p>
                  </a:txBody>
                  <a:tcPr marL="6537" marR="6537" marT="6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1"/>
                  </a:ext>
                </a:extLst>
              </a:tr>
              <a:tr h="488950">
                <a:tc>
                  <a:txBody>
                    <a:bodyPr/>
                    <a:lstStyle/>
                    <a:p>
                      <a:pPr algn="ctr"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联系人</a:t>
                      </a:r>
                    </a:p>
                  </a:txBody>
                  <a:tcPr marL="6537" marR="6537" marT="6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zh-CN" altLang="en-US" sz="1400" b="0" i="0" u="none" strike="noStrike" dirty="0">
                          <a:solidFill>
                            <a:srgbClr val="000000"/>
                          </a:solidFill>
                          <a:effectLst/>
                          <a:latin typeface="Arial" panose="020B0604020202020204" pitchFamily="34" charset="0"/>
                          <a:ea typeface="宋体" panose="02010600030101010101" pitchFamily="2" charset="-122"/>
                        </a:rPr>
                        <a:t>　</a:t>
                      </a:r>
                    </a:p>
                  </a:txBody>
                  <a:tcPr marL="6537" marR="6537" marT="6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现任职务</a:t>
                      </a:r>
                    </a:p>
                  </a:txBody>
                  <a:tcPr marL="6537" marR="6537" marT="6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zh-CN" altLang="en-US" sz="1400" b="0" i="0" u="none" strike="noStrike" dirty="0">
                          <a:solidFill>
                            <a:srgbClr val="000000"/>
                          </a:solidFill>
                          <a:effectLst/>
                          <a:latin typeface="Arial" panose="020B0604020202020204" pitchFamily="34" charset="0"/>
                          <a:ea typeface="宋体" panose="02010600030101010101" pitchFamily="2" charset="-122"/>
                        </a:rPr>
                        <a:t>　</a:t>
                      </a:r>
                    </a:p>
                  </a:txBody>
                  <a:tcPr marL="6537" marR="6537" marT="6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移动电话</a:t>
                      </a:r>
                    </a:p>
                  </a:txBody>
                  <a:tcPr marL="6537" marR="6537" marT="6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zh-CN" altLang="en-US" sz="1400" b="0" i="0" u="none" strike="noStrike" dirty="0">
                          <a:solidFill>
                            <a:srgbClr val="000000"/>
                          </a:solidFill>
                          <a:effectLst/>
                          <a:latin typeface="Arial" panose="020B0604020202020204" pitchFamily="34" charset="0"/>
                          <a:ea typeface="宋体" panose="02010600030101010101" pitchFamily="2" charset="-122"/>
                        </a:rPr>
                        <a:t>　</a:t>
                      </a:r>
                    </a:p>
                  </a:txBody>
                  <a:tcPr marL="6537" marR="6537" marT="6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7365">
                <a:tc>
                  <a:txBody>
                    <a:bodyPr/>
                    <a:lstStyle/>
                    <a:p>
                      <a:pPr algn="ctr"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电子</a:t>
                      </a:r>
                      <a:r>
                        <a:rPr lang="zh-CN" altLang="en-US" sz="1400" b="0" i="0" u="none" strike="noStrike" dirty="0" smtClean="0">
                          <a:solidFill>
                            <a:srgbClr val="000000"/>
                          </a:solidFill>
                          <a:effectLst/>
                          <a:latin typeface="微软雅黑" panose="020B0503020204020204" pitchFamily="34" charset="-122"/>
                          <a:ea typeface="微软雅黑" panose="020B0503020204020204" pitchFamily="34" charset="-122"/>
                        </a:rPr>
                        <a:t>邮箱</a:t>
                      </a:r>
                      <a:endParaRPr lang="en-US" altLang="zh-CN" sz="1400" b="0" i="0" u="none" strike="noStrike" dirty="0" smtClean="0">
                        <a:solidFill>
                          <a:srgbClr val="000000"/>
                        </a:solidFill>
                        <a:effectLst/>
                        <a:latin typeface="微软雅黑" panose="020B0503020204020204" pitchFamily="34" charset="-122"/>
                        <a:ea typeface="微软雅黑" panose="020B0503020204020204" pitchFamily="34" charset="-122"/>
                      </a:endParaRPr>
                    </a:p>
                  </a:txBody>
                  <a:tcPr marL="6537" marR="6537" marT="6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gridSpan="5">
                  <a:txBody>
                    <a:bodyPr/>
                    <a:lstStyle/>
                    <a:p>
                      <a:pPr algn="ctr" fontAlgn="ctr"/>
                      <a:r>
                        <a:rPr lang="zh-CN" altLang="en-US" sz="1400" b="0" i="0" u="none" strike="noStrike" dirty="0">
                          <a:solidFill>
                            <a:srgbClr val="000000"/>
                          </a:solidFill>
                          <a:effectLst/>
                          <a:latin typeface="Arial" panose="020B0604020202020204" pitchFamily="34" charset="0"/>
                          <a:ea typeface="宋体" panose="02010600030101010101" pitchFamily="2" charset="-122"/>
                        </a:rPr>
                        <a:t>　</a:t>
                      </a:r>
                    </a:p>
                  </a:txBody>
                  <a:tcPr marL="6537" marR="6537" marT="6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3"/>
                  </a:ext>
                </a:extLst>
              </a:tr>
            </a:tbl>
          </a:graphicData>
        </a:graphic>
      </p:graphicFrame>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722367" y="5822189"/>
            <a:ext cx="10136489" cy="59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marL="171450" lvl="0" indent="-171450" eaLnBrk="0" hangingPunct="0">
              <a:lnSpc>
                <a:spcPct val="150000"/>
              </a:lnSpc>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cs typeface="Times New Roman" panose="02020603050405020304" pitchFamily="18" charset="0"/>
              </a:rPr>
              <a:t>如申请公司</a:t>
            </a:r>
            <a:r>
              <a:rPr lang="zh-CN" altLang="en-US" sz="1100" dirty="0" smtClean="0">
                <a:latin typeface="微软雅黑" panose="020B0503020204020204" pitchFamily="34" charset="-122"/>
                <a:ea typeface="微软雅黑" panose="020B0503020204020204" pitchFamily="34" charset="-122"/>
                <a:cs typeface="Times New Roman" panose="02020603050405020304" pitchFamily="18" charset="0"/>
              </a:rPr>
              <a:t>股东为公司，请备注该公司股东股比；</a:t>
            </a:r>
            <a:endParaRPr kumimoji="0" lang="en-US" altLang="zh-CN" sz="11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lang="zh-CN" altLang="en-US" sz="11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如果申请公司是</a:t>
            </a:r>
            <a:r>
              <a:rPr kumimoji="0" lang="zh-CN" altLang="en-US" sz="11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集团公司</a:t>
            </a:r>
            <a:r>
              <a:rPr kumimoji="0" lang="zh-CN" altLang="en-US" sz="11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，建议提供所有独资或合资的分</a:t>
            </a:r>
            <a:r>
              <a:rPr kumimoji="0" lang="en-US" altLang="zh-CN" sz="11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1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子公司的名称</a:t>
            </a:r>
            <a:r>
              <a:rPr lang="zh-CN" altLang="en-US" sz="1100" dirty="0">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1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主营业务、最近三年的审计报告、资产负债表、损益表、所得税等财务报表。</a:t>
            </a:r>
            <a:endParaRPr kumimoji="0" lang="zh-CN" altLang="en-US" sz="11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nvGraphicFramePr>
        <p:xfrm>
          <a:off x="614951" y="1102778"/>
          <a:ext cx="10351320" cy="4718731"/>
        </p:xfrm>
        <a:graphic>
          <a:graphicData uri="http://schemas.openxmlformats.org/drawingml/2006/table">
            <a:tbl>
              <a:tblPr/>
              <a:tblGrid>
                <a:gridCol w="1150146">
                  <a:extLst>
                    <a:ext uri="{9D8B030D-6E8A-4147-A177-3AD203B41FA5}">
                      <a16:colId xmlns:a16="http://schemas.microsoft.com/office/drawing/2014/main" val="20000"/>
                    </a:ext>
                  </a:extLst>
                </a:gridCol>
                <a:gridCol w="1709364">
                  <a:extLst>
                    <a:ext uri="{9D8B030D-6E8A-4147-A177-3AD203B41FA5}">
                      <a16:colId xmlns:a16="http://schemas.microsoft.com/office/drawing/2014/main" val="20001"/>
                    </a:ext>
                  </a:extLst>
                </a:gridCol>
                <a:gridCol w="590929">
                  <a:extLst>
                    <a:ext uri="{9D8B030D-6E8A-4147-A177-3AD203B41FA5}">
                      <a16:colId xmlns:a16="http://schemas.microsoft.com/office/drawing/2014/main" val="20002"/>
                    </a:ext>
                  </a:extLst>
                </a:gridCol>
                <a:gridCol w="1150146">
                  <a:extLst>
                    <a:ext uri="{9D8B030D-6E8A-4147-A177-3AD203B41FA5}">
                      <a16:colId xmlns:a16="http://schemas.microsoft.com/office/drawing/2014/main" val="20003"/>
                    </a:ext>
                  </a:extLst>
                </a:gridCol>
                <a:gridCol w="1606326">
                  <a:extLst>
                    <a:ext uri="{9D8B030D-6E8A-4147-A177-3AD203B41FA5}">
                      <a16:colId xmlns:a16="http://schemas.microsoft.com/office/drawing/2014/main" val="20004"/>
                    </a:ext>
                  </a:extLst>
                </a:gridCol>
                <a:gridCol w="693967">
                  <a:extLst>
                    <a:ext uri="{9D8B030D-6E8A-4147-A177-3AD203B41FA5}">
                      <a16:colId xmlns:a16="http://schemas.microsoft.com/office/drawing/2014/main" val="20005"/>
                    </a:ext>
                  </a:extLst>
                </a:gridCol>
                <a:gridCol w="820334">
                  <a:extLst>
                    <a:ext uri="{9D8B030D-6E8A-4147-A177-3AD203B41FA5}">
                      <a16:colId xmlns:a16="http://schemas.microsoft.com/office/drawing/2014/main" val="20006"/>
                    </a:ext>
                  </a:extLst>
                </a:gridCol>
                <a:gridCol w="876699">
                  <a:extLst>
                    <a:ext uri="{9D8B030D-6E8A-4147-A177-3AD203B41FA5}">
                      <a16:colId xmlns:a16="http://schemas.microsoft.com/office/drawing/2014/main" val="20007"/>
                    </a:ext>
                  </a:extLst>
                </a:gridCol>
                <a:gridCol w="398500">
                  <a:extLst>
                    <a:ext uri="{9D8B030D-6E8A-4147-A177-3AD203B41FA5}">
                      <a16:colId xmlns:a16="http://schemas.microsoft.com/office/drawing/2014/main" val="20008"/>
                    </a:ext>
                  </a:extLst>
                </a:gridCol>
                <a:gridCol w="557901">
                  <a:extLst>
                    <a:ext uri="{9D8B030D-6E8A-4147-A177-3AD203B41FA5}">
                      <a16:colId xmlns:a16="http://schemas.microsoft.com/office/drawing/2014/main" val="20009"/>
                    </a:ext>
                  </a:extLst>
                </a:gridCol>
                <a:gridCol w="797008">
                  <a:extLst>
                    <a:ext uri="{9D8B030D-6E8A-4147-A177-3AD203B41FA5}">
                      <a16:colId xmlns:a16="http://schemas.microsoft.com/office/drawing/2014/main" val="20010"/>
                    </a:ext>
                  </a:extLst>
                </a:gridCol>
              </a:tblGrid>
              <a:tr h="378839">
                <a:tc>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公司名称</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公司地址</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注册资本</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3">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a:txBody>
                    <a:bodyPr/>
                    <a:lstStyle/>
                    <a:p>
                      <a:pPr algn="ctr"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万元</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94264">
                <a:tc>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法人代表</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身份证号码</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联系电话</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4">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1"/>
                  </a:ext>
                </a:extLst>
              </a:tr>
              <a:tr h="394264">
                <a:tc>
                  <a:txBody>
                    <a:bodyPr/>
                    <a:lstStyle/>
                    <a:p>
                      <a:pPr algn="ctr" rtl="0"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董事长</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2">
                  <a:txBody>
                    <a:bodyPr/>
                    <a:lstStyle/>
                    <a:p>
                      <a:pPr algn="ctr" fontAlgn="ct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身份证号码</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2">
                  <a:txBody>
                    <a:bodyPr/>
                    <a:lstStyle/>
                    <a:p>
                      <a:pPr algn="ctr" fontAlgn="ct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联系电话</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4">
                  <a:txBody>
                    <a:bodyPr/>
                    <a:lstStyle/>
                    <a:p>
                      <a:pPr algn="ctr" fontAlgn="ct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2"/>
                  </a:ext>
                </a:extLst>
              </a:tr>
              <a:tr h="336458">
                <a:tc rowSpan="3">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成立时间</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rowSpan="3" gridSpan="2">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rowSpan="3" hMerge="1">
                  <a:txBody>
                    <a:bodyPr/>
                    <a:lstStyle/>
                    <a:p>
                      <a:endParaRPr lang="zh-CN"/>
                    </a:p>
                  </a:txBody>
                  <a:tcPr/>
                </a:tc>
                <a:tc rowSpan="3">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银行信用等级</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rowSpan="3" gridSpan="2">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rowSpan="3" hMerge="1">
                  <a:txBody>
                    <a:bodyPr/>
                    <a:lstStyle/>
                    <a:p>
                      <a:endParaRPr lang="zh-CN"/>
                    </a:p>
                  </a:txBody>
                  <a:tcPr/>
                </a:tc>
                <a:tc rowSpan="3">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资产情况</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a:txBody>
                    <a:bodyPr/>
                    <a:lstStyle/>
                    <a:p>
                      <a:pPr algn="l"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总资产：</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gridSpan="2">
                  <a:txBody>
                    <a:bodyPr/>
                    <a:lstStyle/>
                    <a:p>
                      <a:endParaRPr lang="zh-CN" altLang="en-US"/>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万元</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336458">
                <a:tc vMerge="1">
                  <a:txBody>
                    <a:bodyPr/>
                    <a:lstStyle/>
                    <a:p>
                      <a:endParaRPr lang="zh-CN"/>
                    </a:p>
                  </a:txBody>
                  <a:tcPr/>
                </a:tc>
                <a:tc gridSpan="2" vMerge="1">
                  <a:txBody>
                    <a:bodyPr/>
                    <a:lstStyle/>
                    <a:p>
                      <a:endParaRPr lang="zh-CN"/>
                    </a:p>
                  </a:txBody>
                  <a:tcPr/>
                </a:tc>
                <a:tc hMerge="1" vMerge="1">
                  <a:txBody>
                    <a:bodyPr/>
                    <a:lstStyle/>
                    <a:p>
                      <a:endParaRPr lang="zh-CN"/>
                    </a:p>
                  </a:txBody>
                  <a:tcPr/>
                </a:tc>
                <a:tc vMerge="1">
                  <a:txBody>
                    <a:bodyPr/>
                    <a:lstStyle/>
                    <a:p>
                      <a:endParaRPr lang="zh-CN"/>
                    </a:p>
                  </a:txBody>
                  <a:tcPr/>
                </a:tc>
                <a:tc gridSpan="2" vMerge="1">
                  <a:txBody>
                    <a:bodyPr/>
                    <a:lstStyle/>
                    <a:p>
                      <a:endParaRPr lang="zh-CN"/>
                    </a:p>
                  </a:txBody>
                  <a:tcPr/>
                </a:tc>
                <a:tc hMerge="1" vMerge="1">
                  <a:txBody>
                    <a:bodyPr/>
                    <a:lstStyle/>
                    <a:p>
                      <a:endParaRPr lang="zh-CN"/>
                    </a:p>
                  </a:txBody>
                  <a:tcPr/>
                </a:tc>
                <a:tc vMerge="1">
                  <a:txBody>
                    <a:bodyPr/>
                    <a:lstStyle/>
                    <a:p>
                      <a:endParaRPr lang="zh-CN"/>
                    </a:p>
                  </a:txBody>
                  <a:tcPr/>
                </a:tc>
                <a:tc>
                  <a:txBody>
                    <a:bodyPr/>
                    <a:lstStyle/>
                    <a:p>
                      <a:pPr algn="l"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固定资产</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gridSpan="2">
                  <a:txBody>
                    <a:bodyPr/>
                    <a:lstStyle/>
                    <a:p>
                      <a:endParaRPr lang="zh-CN" altLang="en-US" dirty="0"/>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万元</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336458">
                <a:tc vMerge="1">
                  <a:txBody>
                    <a:bodyPr/>
                    <a:lstStyle/>
                    <a:p>
                      <a:endParaRPr lang="zh-CN"/>
                    </a:p>
                  </a:txBody>
                  <a:tcPr/>
                </a:tc>
                <a:tc gridSpan="2" vMerge="1">
                  <a:txBody>
                    <a:bodyPr/>
                    <a:lstStyle/>
                    <a:p>
                      <a:endParaRPr lang="zh-CN"/>
                    </a:p>
                  </a:txBody>
                  <a:tcPr/>
                </a:tc>
                <a:tc hMerge="1" vMerge="1">
                  <a:txBody>
                    <a:bodyPr/>
                    <a:lstStyle/>
                    <a:p>
                      <a:endParaRPr lang="zh-CN"/>
                    </a:p>
                  </a:txBody>
                  <a:tcPr/>
                </a:tc>
                <a:tc vMerge="1">
                  <a:txBody>
                    <a:bodyPr/>
                    <a:lstStyle/>
                    <a:p>
                      <a:endParaRPr lang="zh-CN"/>
                    </a:p>
                  </a:txBody>
                  <a:tcPr/>
                </a:tc>
                <a:tc gridSpan="2" vMerge="1">
                  <a:txBody>
                    <a:bodyPr/>
                    <a:lstStyle/>
                    <a:p>
                      <a:endParaRPr lang="zh-CN"/>
                    </a:p>
                  </a:txBody>
                  <a:tcPr/>
                </a:tc>
                <a:tc hMerge="1" vMerge="1">
                  <a:txBody>
                    <a:bodyPr/>
                    <a:lstStyle/>
                    <a:p>
                      <a:endParaRPr lang="zh-CN"/>
                    </a:p>
                  </a:txBody>
                  <a:tcPr/>
                </a:tc>
                <a:tc vMerge="1">
                  <a:txBody>
                    <a:bodyPr/>
                    <a:lstStyle/>
                    <a:p>
                      <a:endParaRPr lang="zh-CN"/>
                    </a:p>
                  </a:txBody>
                  <a:tcPr/>
                </a:tc>
                <a:tc>
                  <a:txBody>
                    <a:bodyPr/>
                    <a:lstStyle/>
                    <a:p>
                      <a:pPr algn="l" rtl="0"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流动资产：</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gridSpan="2">
                  <a:txBody>
                    <a:bodyPr/>
                    <a:lstStyle/>
                    <a:p>
                      <a:endParaRPr lang="zh-CN" altLang="en-US" dirty="0"/>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万元</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270951">
                <a:tc rowSpan="4">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资本构成</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3">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股东名称</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hMerge="1">
                  <a:txBody>
                    <a:bodyPr/>
                    <a:lstStyle/>
                    <a:p>
                      <a:endParaRPr lang="zh-CN"/>
                    </a:p>
                  </a:txBody>
                  <a:tcPr/>
                </a:tc>
                <a:tc gridSpan="3">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投资金额（元）</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hMerge="1">
                  <a:txBody>
                    <a:bodyPr/>
                    <a:lstStyle/>
                    <a:p>
                      <a:endParaRPr lang="zh-CN"/>
                    </a:p>
                  </a:txBody>
                  <a:tcPr/>
                </a:tc>
                <a:tc gridSpan="4">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所占比例（</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6"/>
                  </a:ext>
                </a:extLst>
              </a:tr>
              <a:tr h="365196">
                <a:tc vMerge="1">
                  <a:txBody>
                    <a:bodyPr/>
                    <a:lstStyle/>
                    <a:p>
                      <a:endParaRPr lang="zh-CN"/>
                    </a:p>
                  </a:txBody>
                  <a:tcPr/>
                </a:tc>
                <a:tc gridSpan="3">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gridSpan="3">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gridSpan="4">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7"/>
                  </a:ext>
                </a:extLst>
              </a:tr>
              <a:tr h="365196">
                <a:tc vMerge="1">
                  <a:txBody>
                    <a:bodyPr/>
                    <a:lstStyle/>
                    <a:p>
                      <a:endParaRPr lang="zh-CN"/>
                    </a:p>
                  </a:txBody>
                  <a:tcPr/>
                </a:tc>
                <a:tc gridSpan="3">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gridSpan="3">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gridSpan="4">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8"/>
                  </a:ext>
                </a:extLst>
              </a:tr>
              <a:tr h="365196">
                <a:tc vMerge="1">
                  <a:txBody>
                    <a:bodyPr/>
                    <a:lstStyle/>
                    <a:p>
                      <a:endParaRPr lang="zh-CN"/>
                    </a:p>
                  </a:txBody>
                  <a:tcPr/>
                </a:tc>
                <a:tc gridSpan="3">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gridSpan="3">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gridSpan="4">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9"/>
                  </a:ext>
                </a:extLst>
              </a:tr>
              <a:tr h="365196">
                <a:tc>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经营品牌</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10">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10"/>
                  </a:ext>
                </a:extLst>
              </a:tr>
              <a:tr h="445059">
                <a:tc rowSpan="2">
                  <a:txBody>
                    <a:bodyPr/>
                    <a:lstStyle/>
                    <a:p>
                      <a:pPr algn="ctr" rtl="0"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经营概况</a:t>
                      </a:r>
                      <a:endPar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gn="ctr" rtl="0"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（申请公司）</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a:txBody>
                    <a:bodyPr/>
                    <a:lstStyle/>
                    <a:p>
                      <a:pPr algn="ctr" rtl="0"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经营场所建筑面积</a:t>
                      </a:r>
                      <a:endPar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gn="ctr" rtl="0"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m</a:t>
                      </a:r>
                      <a:r>
                        <a:rPr lang="en-US" altLang="zh-CN" sz="1200" b="0" i="0" u="none" strike="noStrike" baseline="30000"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团队规模</a:t>
                      </a:r>
                      <a:endPar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（人）</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保有客户车辆</a:t>
                      </a:r>
                      <a:endPar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（台）</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售后产值</a:t>
                      </a:r>
                      <a:endPar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（万元</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年）</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金融渗透率</a:t>
                      </a:r>
                      <a:endPar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gridSpan="2">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电桩</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数量</a:t>
                      </a:r>
                      <a:endPar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gn="ctr" rtl="0"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（个）</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extLst>
                  <a:ext uri="{0D108BD9-81ED-4DB2-BD59-A6C34878D82A}">
                    <a16:rowId xmlns:a16="http://schemas.microsoft.com/office/drawing/2014/main" val="10011"/>
                  </a:ext>
                </a:extLst>
              </a:tr>
              <a:tr h="365196">
                <a:tc vMerge="1">
                  <a:txBody>
                    <a:bodyPr/>
                    <a:lstStyle/>
                    <a:p>
                      <a:endParaRPr lang="zh-CN"/>
                    </a:p>
                  </a:txBody>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gridSpan="2">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gridSpan="2">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2">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2">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extLst>
                  <a:ext uri="{0D108BD9-81ED-4DB2-BD59-A6C34878D82A}">
                    <a16:rowId xmlns:a16="http://schemas.microsoft.com/office/drawing/2014/main" val="10012"/>
                  </a:ext>
                </a:extLst>
              </a:tr>
            </a:tbl>
          </a:graphicData>
        </a:graphic>
      </p:graphicFrame>
      <p:sp>
        <p:nvSpPr>
          <p:cNvPr id="4" name="矩形 3"/>
          <p:cNvSpPr/>
          <p:nvPr/>
        </p:nvSpPr>
        <p:spPr>
          <a:xfrm>
            <a:off x="347213" y="228337"/>
            <a:ext cx="2470548" cy="368300"/>
          </a:xfrm>
          <a:prstGeom prst="rect">
            <a:avLst/>
          </a:prstGeom>
          <a:noFill/>
          <a:ln w="9525">
            <a:noFill/>
            <a:miter lim="800000"/>
          </a:ln>
        </p:spPr>
        <p:txBody>
          <a:bodyPr wrap="square">
            <a:spAutoFit/>
          </a:bodyPr>
          <a:lstStyle/>
          <a:p>
            <a:pPr eaLnBrk="0" hangingPunct="0"/>
            <a:r>
              <a:rPr lang="zh-CN" altLang="zh-CN" b="1" dirty="0" smtClean="0">
                <a:latin typeface="微软雅黑" panose="020B0503020204020204" pitchFamily="34" charset="-122"/>
                <a:ea typeface="微软雅黑" panose="020B0503020204020204" pitchFamily="34" charset="-122"/>
              </a:rPr>
              <a:t>申请</a:t>
            </a:r>
            <a:r>
              <a:rPr lang="zh-CN" altLang="zh-CN" b="1" dirty="0">
                <a:latin typeface="微软雅黑" panose="020B0503020204020204" pitchFamily="34" charset="-122"/>
                <a:ea typeface="微软雅黑" panose="020B0503020204020204" pitchFamily="34" charset="-122"/>
              </a:rPr>
              <a:t>公司的基本信息</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1870" y="5383983"/>
            <a:ext cx="8431619" cy="1198880"/>
          </a:xfrm>
          <a:prstGeom prst="rect">
            <a:avLst/>
          </a:prstGeom>
        </p:spPr>
        <p:txBody>
          <a:bodyPr wrap="square">
            <a:spAutoFit/>
          </a:bodyPr>
          <a:lstStyle/>
          <a:p>
            <a:pPr marL="742950" lvl="1" indent="-285750">
              <a:lnSpc>
                <a:spcPct val="150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必须提供</a:t>
            </a:r>
            <a:r>
              <a:rPr lang="zh-CN" altLang="zh-CN" sz="1200" dirty="0">
                <a:latin typeface="微软雅黑" panose="020B0503020204020204" pitchFamily="34" charset="-122"/>
                <a:ea typeface="微软雅黑" panose="020B0503020204020204" pitchFamily="34" charset="-122"/>
              </a:rPr>
              <a:t>营业执照副本（复印件，</a:t>
            </a:r>
            <a:r>
              <a:rPr lang="zh-CN" altLang="zh-CN" sz="1200" b="1" dirty="0">
                <a:latin typeface="微软雅黑" panose="020B0503020204020204" pitchFamily="34" charset="-122"/>
                <a:ea typeface="微软雅黑" panose="020B0503020204020204" pitchFamily="34" charset="-122"/>
              </a:rPr>
              <a:t>加盖公章</a:t>
            </a:r>
            <a:r>
              <a:rPr lang="zh-CN" altLang="zh-CN" sz="1200" dirty="0">
                <a:latin typeface="微软雅黑" panose="020B0503020204020204" pitchFamily="34" charset="-122"/>
                <a:ea typeface="微软雅黑" panose="020B0503020204020204" pitchFamily="34" charset="-122"/>
              </a:rPr>
              <a:t>）；企业法人代表身份证（正反面复印件，</a:t>
            </a:r>
            <a:r>
              <a:rPr lang="zh-CN" altLang="zh-CN" sz="1200" b="1" dirty="0">
                <a:latin typeface="微软雅黑" panose="020B0503020204020204" pitchFamily="34" charset="-122"/>
                <a:ea typeface="微软雅黑" panose="020B0503020204020204" pitchFamily="34" charset="-122"/>
              </a:rPr>
              <a:t>加盖公章</a:t>
            </a:r>
            <a:r>
              <a:rPr lang="zh-CN"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en-US" sz="1200" dirty="0" smtClean="0">
                <a:latin typeface="微软雅黑" panose="020B0503020204020204" pitchFamily="34" charset="-122"/>
                <a:ea typeface="微软雅黑" panose="020B0503020204020204" pitchFamily="34" charset="-122"/>
              </a:rPr>
              <a:t>必须</a:t>
            </a:r>
            <a:r>
              <a:rPr lang="zh-CN" altLang="zh-CN" sz="1200" dirty="0" smtClean="0">
                <a:latin typeface="微软雅黑" panose="020B0503020204020204" pitchFamily="34" charset="-122"/>
                <a:ea typeface="微软雅黑" panose="020B0503020204020204" pitchFamily="34" charset="-122"/>
              </a:rPr>
              <a:t>提供</a:t>
            </a:r>
            <a:r>
              <a:rPr lang="zh-CN" altLang="zh-CN" sz="1200" dirty="0">
                <a:latin typeface="微软雅黑" panose="020B0503020204020204" pitchFamily="34" charset="-122"/>
                <a:ea typeface="微软雅黑" panose="020B0503020204020204" pitchFamily="34" charset="-122"/>
              </a:rPr>
              <a:t>申请公司</a:t>
            </a:r>
            <a:r>
              <a:rPr lang="zh-CN" altLang="zh-CN" sz="1200" dirty="0" smtClean="0">
                <a:latin typeface="微软雅黑" panose="020B0503020204020204" pitchFamily="34" charset="-122"/>
                <a:ea typeface="微软雅黑" panose="020B0503020204020204" pitchFamily="34" charset="-122"/>
              </a:rPr>
              <a:t>最近</a:t>
            </a:r>
            <a:r>
              <a:rPr lang="zh-CN" altLang="en-US" sz="1200" dirty="0">
                <a:latin typeface="微软雅黑" panose="020B0503020204020204" pitchFamily="34" charset="-122"/>
                <a:ea typeface="微软雅黑" panose="020B0503020204020204" pitchFamily="34" charset="-122"/>
              </a:rPr>
              <a:t>三</a:t>
            </a:r>
            <a:r>
              <a:rPr lang="zh-CN" altLang="zh-CN" sz="1200" dirty="0" smtClean="0">
                <a:latin typeface="微软雅黑" panose="020B0503020204020204" pitchFamily="34" charset="-122"/>
                <a:ea typeface="微软雅黑" panose="020B0503020204020204" pitchFamily="34" charset="-122"/>
              </a:rPr>
              <a:t>年的资产负债表</a:t>
            </a:r>
            <a:r>
              <a:rPr lang="zh-CN" altLang="zh-CN" sz="1200" dirty="0">
                <a:latin typeface="微软雅黑" panose="020B0503020204020204" pitchFamily="34" charset="-122"/>
                <a:ea typeface="微软雅黑" panose="020B0503020204020204" pitchFamily="34" charset="-122"/>
              </a:rPr>
              <a:t>、损益</a:t>
            </a:r>
            <a:r>
              <a:rPr lang="zh-CN" altLang="zh-CN" sz="1200" dirty="0" smtClean="0">
                <a:latin typeface="微软雅黑" panose="020B0503020204020204" pitchFamily="34" charset="-122"/>
                <a:ea typeface="微软雅黑" panose="020B0503020204020204" pitchFamily="34" charset="-122"/>
              </a:rPr>
              <a:t>表</a:t>
            </a:r>
            <a:r>
              <a:rPr lang="zh-CN" altLang="en-US" sz="1200" dirty="0" smtClean="0">
                <a:latin typeface="微软雅黑" panose="020B0503020204020204" pitchFamily="34" charset="-122"/>
                <a:ea typeface="微软雅黑" panose="020B0503020204020204" pitchFamily="34" charset="-122"/>
              </a:rPr>
              <a:t>及现金流量表</a:t>
            </a:r>
            <a:r>
              <a:rPr lang="zh-CN" altLang="zh-CN" sz="1200" dirty="0" smtClean="0">
                <a:latin typeface="微软雅黑" panose="020B0503020204020204" pitchFamily="34" charset="-122"/>
                <a:ea typeface="微软雅黑" panose="020B0503020204020204" pitchFamily="34" charset="-122"/>
              </a:rPr>
              <a:t>，</a:t>
            </a:r>
            <a:r>
              <a:rPr lang="zh-CN" altLang="zh-CN" sz="1200" dirty="0">
                <a:latin typeface="微软雅黑" panose="020B0503020204020204" pitchFamily="34" charset="-122"/>
                <a:ea typeface="微软雅黑" panose="020B0503020204020204" pitchFamily="34" charset="-122"/>
              </a:rPr>
              <a:t>需要</a:t>
            </a:r>
            <a:r>
              <a:rPr lang="zh-CN" altLang="zh-CN" sz="1200" b="1" dirty="0" smtClean="0">
                <a:latin typeface="微软雅黑" panose="020B0503020204020204" pitchFamily="34" charset="-122"/>
                <a:ea typeface="微软雅黑" panose="020B0503020204020204" pitchFamily="34" charset="-122"/>
              </a:rPr>
              <a:t>加盖</a:t>
            </a:r>
            <a:r>
              <a:rPr lang="zh-CN" altLang="en-US" sz="1200" b="1" dirty="0" smtClean="0">
                <a:latin typeface="微软雅黑" panose="020B0503020204020204" pitchFamily="34" charset="-122"/>
                <a:ea typeface="微软雅黑" panose="020B0503020204020204" pitchFamily="34" charset="-122"/>
              </a:rPr>
              <a:t>申请公司</a:t>
            </a:r>
            <a:r>
              <a:rPr lang="zh-CN" altLang="zh-CN" sz="1200" b="1" dirty="0" smtClean="0">
                <a:latin typeface="微软雅黑" panose="020B0503020204020204" pitchFamily="34" charset="-122"/>
                <a:ea typeface="微软雅黑" panose="020B0503020204020204" pitchFamily="34" charset="-122"/>
              </a:rPr>
              <a:t>公章</a:t>
            </a:r>
            <a:r>
              <a:rPr lang="zh-CN" altLang="en-US" sz="1200" dirty="0">
                <a:latin typeface="微软雅黑" panose="020B0503020204020204" pitchFamily="34" charset="-122"/>
                <a:ea typeface="微软雅黑" panose="020B0503020204020204" pitchFamily="34" charset="-122"/>
              </a:rPr>
              <a:t>；</a:t>
            </a:r>
            <a:endParaRPr lang="zh-CN" altLang="zh-CN" sz="1200" dirty="0">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建议</a:t>
            </a:r>
            <a:r>
              <a:rPr lang="zh-CN" altLang="zh-CN" sz="1200" dirty="0">
                <a:latin typeface="微软雅黑" panose="020B0503020204020204" pitchFamily="34" charset="-122"/>
                <a:ea typeface="微软雅黑" panose="020B0503020204020204" pitchFamily="34" charset="-122"/>
              </a:rPr>
              <a:t>提供申请公司</a:t>
            </a:r>
            <a:r>
              <a:rPr lang="zh-CN" altLang="zh-CN" sz="1200" dirty="0" smtClean="0">
                <a:latin typeface="微软雅黑" panose="020B0503020204020204" pitchFamily="34" charset="-122"/>
                <a:ea typeface="微软雅黑" panose="020B0503020204020204" pitchFamily="34" charset="-122"/>
              </a:rPr>
              <a:t>最近</a:t>
            </a:r>
            <a:r>
              <a:rPr lang="zh-CN" altLang="en-US" sz="1200" dirty="0">
                <a:latin typeface="微软雅黑" panose="020B0503020204020204" pitchFamily="34" charset="-122"/>
                <a:ea typeface="微软雅黑" panose="020B0503020204020204" pitchFamily="34" charset="-122"/>
              </a:rPr>
              <a:t>三</a:t>
            </a:r>
            <a:r>
              <a:rPr lang="zh-CN" altLang="zh-CN" sz="1200" dirty="0" smtClean="0">
                <a:latin typeface="微软雅黑" panose="020B0503020204020204" pitchFamily="34" charset="-122"/>
                <a:ea typeface="微软雅黑" panose="020B0503020204020204" pitchFamily="34" charset="-122"/>
              </a:rPr>
              <a:t>年</a:t>
            </a:r>
            <a:r>
              <a:rPr lang="zh-CN" altLang="zh-CN" sz="1200" dirty="0">
                <a:latin typeface="微软雅黑" panose="020B0503020204020204" pitchFamily="34" charset="-122"/>
                <a:ea typeface="微软雅黑" panose="020B0503020204020204" pitchFamily="34" charset="-122"/>
              </a:rPr>
              <a:t>的所得税申报表（</a:t>
            </a:r>
            <a:r>
              <a:rPr lang="zh-CN" altLang="zh-CN" sz="1200" b="1" dirty="0">
                <a:latin typeface="微软雅黑" panose="020B0503020204020204" pitchFamily="34" charset="-122"/>
                <a:ea typeface="微软雅黑" panose="020B0503020204020204" pitchFamily="34" charset="-122"/>
              </a:rPr>
              <a:t>加盖税务局公章</a:t>
            </a:r>
            <a:r>
              <a:rPr lang="zh-CN"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a:t>
            </a:r>
            <a:endParaRPr lang="zh-CN" altLang="zh-CN" sz="1200" dirty="0">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建议</a:t>
            </a:r>
            <a:r>
              <a:rPr lang="zh-CN" altLang="zh-CN" sz="1200" dirty="0" smtClean="0">
                <a:latin typeface="微软雅黑" panose="020B0503020204020204" pitchFamily="34" charset="-122"/>
                <a:ea typeface="微软雅黑" panose="020B0503020204020204" pitchFamily="34" charset="-122"/>
              </a:rPr>
              <a:t>提供</a:t>
            </a:r>
            <a:r>
              <a:rPr lang="zh-CN" altLang="zh-CN" sz="1200" dirty="0">
                <a:latin typeface="微软雅黑" panose="020B0503020204020204" pitchFamily="34" charset="-122"/>
                <a:ea typeface="微软雅黑" panose="020B0503020204020204" pitchFamily="34" charset="-122"/>
              </a:rPr>
              <a:t>申请公司由人民银行征信管理部门出具的企业信用</a:t>
            </a:r>
            <a:r>
              <a:rPr lang="zh-CN" altLang="zh-CN" sz="1200" dirty="0" smtClean="0">
                <a:latin typeface="微软雅黑" panose="020B0503020204020204" pitchFamily="34" charset="-122"/>
                <a:ea typeface="微软雅黑" panose="020B0503020204020204" pitchFamily="34" charset="-122"/>
              </a:rPr>
              <a:t>报告</a:t>
            </a:r>
            <a:r>
              <a:rPr lang="zh-CN" altLang="en-US" sz="1200" dirty="0" smtClean="0">
                <a:latin typeface="微软雅黑" panose="020B0503020204020204" pitchFamily="34" charset="-122"/>
                <a:ea typeface="微软雅黑" panose="020B0503020204020204" pitchFamily="34" charset="-122"/>
              </a:rPr>
              <a:t>、申请公司两年的审计报告。</a:t>
            </a:r>
            <a:endParaRPr lang="zh-CN" altLang="zh-CN" sz="1200" dirty="0">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2063922293"/>
              </p:ext>
            </p:extLst>
          </p:nvPr>
        </p:nvGraphicFramePr>
        <p:xfrm>
          <a:off x="841657" y="832512"/>
          <a:ext cx="10895418" cy="4551467"/>
        </p:xfrm>
        <a:graphic>
          <a:graphicData uri="http://schemas.openxmlformats.org/drawingml/2006/table">
            <a:tbl>
              <a:tblPr/>
              <a:tblGrid>
                <a:gridCol w="1487039">
                  <a:extLst>
                    <a:ext uri="{9D8B030D-6E8A-4147-A177-3AD203B41FA5}">
                      <a16:colId xmlns:a16="http://schemas.microsoft.com/office/drawing/2014/main" val="20000"/>
                    </a:ext>
                  </a:extLst>
                </a:gridCol>
                <a:gridCol w="2144767">
                  <a:extLst>
                    <a:ext uri="{9D8B030D-6E8A-4147-A177-3AD203B41FA5}">
                      <a16:colId xmlns:a16="http://schemas.microsoft.com/office/drawing/2014/main" val="20001"/>
                    </a:ext>
                  </a:extLst>
                </a:gridCol>
                <a:gridCol w="1815903">
                  <a:extLst>
                    <a:ext uri="{9D8B030D-6E8A-4147-A177-3AD203B41FA5}">
                      <a16:colId xmlns:a16="http://schemas.microsoft.com/office/drawing/2014/main" val="20002"/>
                    </a:ext>
                  </a:extLst>
                </a:gridCol>
                <a:gridCol w="1815903">
                  <a:extLst>
                    <a:ext uri="{9D8B030D-6E8A-4147-A177-3AD203B41FA5}">
                      <a16:colId xmlns:a16="http://schemas.microsoft.com/office/drawing/2014/main" val="20003"/>
                    </a:ext>
                  </a:extLst>
                </a:gridCol>
                <a:gridCol w="1815903">
                  <a:extLst>
                    <a:ext uri="{9D8B030D-6E8A-4147-A177-3AD203B41FA5}">
                      <a16:colId xmlns:a16="http://schemas.microsoft.com/office/drawing/2014/main" val="20004"/>
                    </a:ext>
                  </a:extLst>
                </a:gridCol>
                <a:gridCol w="1815903">
                  <a:extLst>
                    <a:ext uri="{9D8B030D-6E8A-4147-A177-3AD203B41FA5}">
                      <a16:colId xmlns:a16="http://schemas.microsoft.com/office/drawing/2014/main" val="20005"/>
                    </a:ext>
                  </a:extLst>
                </a:gridCol>
              </a:tblGrid>
              <a:tr h="394309">
                <a:tc rowSpan="2" gridSpan="2">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项目</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rowSpan="2" hMerge="1">
                  <a:txBody>
                    <a:bodyPr/>
                    <a:lstStyle/>
                    <a:p>
                      <a:endParaRPr lang="zh-CN"/>
                    </a:p>
                  </a:txBody>
                  <a:tcPr/>
                </a:tc>
                <a:tc gridSpan="2">
                  <a:txBody>
                    <a:bodyPr/>
                    <a:lstStyle/>
                    <a:p>
                      <a:pPr algn="ctr"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2019</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年</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gridSpan="2">
                  <a:txBody>
                    <a:bodyPr/>
                    <a:lstStyle/>
                    <a:p>
                      <a:pPr algn="ctr"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2020</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年</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extLst>
                  <a:ext uri="{0D108BD9-81ED-4DB2-BD59-A6C34878D82A}">
                    <a16:rowId xmlns:a16="http://schemas.microsoft.com/office/drawing/2014/main" val="10000"/>
                  </a:ext>
                </a:extLst>
              </a:tr>
              <a:tr h="394309">
                <a:tc gridSpan="2" vMerge="1">
                  <a:txBody>
                    <a:bodyPr/>
                    <a:lstStyle/>
                    <a:p>
                      <a:endParaRPr lang="zh-CN"/>
                    </a:p>
                  </a:txBody>
                  <a:tcPr/>
                </a:tc>
                <a:tc hMerge="1" vMerge="1">
                  <a:txBody>
                    <a:bodyPr/>
                    <a:lstStyle/>
                    <a:p>
                      <a:endParaRPr lang="zh-CN"/>
                    </a:p>
                  </a:txBody>
                  <a:tcPr/>
                </a:tc>
                <a:tc>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营业额</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税前利润</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营业额</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税前利润</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394309">
                <a:tc gridSpan="2">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总额（万元）</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　</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rtl="0"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　</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　</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rtl="0"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　</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94309">
                <a:tc>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新车销售</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总</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销量（台）</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2">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　</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2">
                  <a:txBody>
                    <a:bodyPr/>
                    <a:lstStyle/>
                    <a:p>
                      <a:pPr algn="ctr" rtl="0"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　</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extLst>
                  <a:ext uri="{0D108BD9-81ED-4DB2-BD59-A6C34878D82A}">
                    <a16:rowId xmlns:a16="http://schemas.microsoft.com/office/drawing/2014/main" val="10003"/>
                  </a:ext>
                </a:extLst>
              </a:tr>
              <a:tr h="394309">
                <a:tc>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汽车维修</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进厂台</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次（台）</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2">
                  <a:txBody>
                    <a:bodyPr/>
                    <a:lstStyle/>
                    <a:p>
                      <a:pPr algn="ctr" rtl="0"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　</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2">
                  <a:txBody>
                    <a:bodyPr/>
                    <a:lstStyle/>
                    <a:p>
                      <a:pPr algn="ctr" rtl="0"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　</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extLst>
                  <a:ext uri="{0D108BD9-81ED-4DB2-BD59-A6C34878D82A}">
                    <a16:rowId xmlns:a16="http://schemas.microsoft.com/office/drawing/2014/main" val="10004"/>
                  </a:ext>
                </a:extLst>
              </a:tr>
              <a:tr h="394309">
                <a:tc rowSpan="4">
                  <a:txBody>
                    <a:bodyPr/>
                    <a:lstStyle/>
                    <a:p>
                      <a:pPr algn="ctr" rtl="0"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其他业务</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二手车（万元）</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2">
                  <a:txBody>
                    <a:bodyPr/>
                    <a:lstStyle/>
                    <a:p>
                      <a:pPr algn="ctr" rtl="0"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　</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2">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　</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extLst>
                  <a:ext uri="{0D108BD9-81ED-4DB2-BD59-A6C34878D82A}">
                    <a16:rowId xmlns:a16="http://schemas.microsoft.com/office/drawing/2014/main" val="10005"/>
                  </a:ext>
                </a:extLst>
              </a:tr>
              <a:tr h="394309">
                <a:tc vMerge="1">
                  <a:txBody>
                    <a:bodyPr/>
                    <a:lstStyle/>
                    <a:p>
                      <a:endParaRPr lang="zh-CN"/>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保险（万元）</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　</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2">
                  <a:txBody>
                    <a:bodyPr/>
                    <a:lstStyle/>
                    <a:p>
                      <a:pPr algn="ctr" rtl="0"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　</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2">
                  <a:txBody>
                    <a:bodyPr/>
                    <a:lstStyle/>
                    <a:p>
                      <a:pPr algn="ctr" rtl="0"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　</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extLst>
                  <a:ext uri="{0D108BD9-81ED-4DB2-BD59-A6C34878D82A}">
                    <a16:rowId xmlns:a16="http://schemas.microsoft.com/office/drawing/2014/main" val="10006"/>
                  </a:ext>
                </a:extLst>
              </a:tr>
              <a:tr h="394309">
                <a:tc vMerge="1">
                  <a:txBody>
                    <a:bodyPr/>
                    <a:lstStyle/>
                    <a:p>
                      <a:endParaRPr lang="zh-CN"/>
                    </a:p>
                  </a:txBody>
                  <a:tcPr/>
                </a:tc>
                <a:tc>
                  <a:txBody>
                    <a:bodyPr/>
                    <a:lstStyle/>
                    <a:p>
                      <a:pPr algn="ctr"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2">
                  <a:txBody>
                    <a:bodyPr/>
                    <a:lstStyle/>
                    <a:p>
                      <a:pPr algn="ctr" rtl="0" fontAlgn="ctr"/>
                      <a:endParaRPr lang="zh-CN" alt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2">
                  <a:txBody>
                    <a:bodyPr/>
                    <a:lstStyle/>
                    <a:p>
                      <a:pPr algn="ctr" rtl="0" fontAlgn="ct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extLst>
                  <a:ext uri="{0D108BD9-81ED-4DB2-BD59-A6C34878D82A}">
                    <a16:rowId xmlns:a16="http://schemas.microsoft.com/office/drawing/2014/main" val="10007"/>
                  </a:ext>
                </a:extLst>
              </a:tr>
              <a:tr h="394309">
                <a:tc vMerge="1">
                  <a:txBody>
                    <a:bodyPr/>
                    <a:lstStyle/>
                    <a:p>
                      <a:endParaRPr lang="zh-CN"/>
                    </a:p>
                  </a:txBody>
                  <a:tcPr/>
                </a:tc>
                <a:tc>
                  <a:txBody>
                    <a:bodyPr/>
                    <a:lstStyle/>
                    <a:p>
                      <a:pPr algn="ctr" rtl="0"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合计（万元）</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2">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　</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2">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　</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extLst>
                  <a:ext uri="{0D108BD9-81ED-4DB2-BD59-A6C34878D82A}">
                    <a16:rowId xmlns:a16="http://schemas.microsoft.com/office/drawing/2014/main" val="10008"/>
                  </a:ext>
                </a:extLst>
              </a:tr>
              <a:tr h="214068">
                <a:tc gridSpan="6">
                  <a:txBody>
                    <a:bodyPr/>
                    <a:lstStyle/>
                    <a:p>
                      <a:pPr algn="ctr" rtl="0" fontAlgn="ct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noFill/>
                  </a:tcPr>
                </a:tc>
                <a:tc hMerge="1">
                  <a:txBody>
                    <a:bodyPr/>
                    <a:lstStyle/>
                    <a:p>
                      <a:endParaRPr lang="zh-CN"/>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zh-CN"/>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a:tc>
                <a:extLst>
                  <a:ext uri="{0D108BD9-81ED-4DB2-BD59-A6C34878D82A}">
                    <a16:rowId xmlns:a16="http://schemas.microsoft.com/office/drawing/2014/main" val="10009"/>
                  </a:ext>
                </a:extLst>
              </a:tr>
              <a:tr h="394309">
                <a:tc rowSpan="2">
                  <a:txBody>
                    <a:bodyPr/>
                    <a:lstStyle/>
                    <a:p>
                      <a:pPr algn="ctr" rtl="0"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资金现状</a:t>
                      </a:r>
                      <a:endPar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endParaRPr>
                    </a:p>
                    <a:p>
                      <a:pPr algn="ctr" rtl="0"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（上月底）</a:t>
                      </a:r>
                      <a:endPar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a:txBody>
                    <a:bodyPr/>
                    <a:lstStyle/>
                    <a:p>
                      <a:pPr algn="ctr" rtl="0"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公司账户余额</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2">
                  <a:txBody>
                    <a:bodyPr/>
                    <a:lstStyle/>
                    <a:p>
                      <a:pPr algn="ctr" rtl="0" fontAlgn="ct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2">
                  <a:txBody>
                    <a:bodyPr/>
                    <a:lstStyle/>
                    <a:p>
                      <a:pPr algn="ctr" rtl="0"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万元</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extLst>
                  <a:ext uri="{0D108BD9-81ED-4DB2-BD59-A6C34878D82A}">
                    <a16:rowId xmlns:a16="http://schemas.microsoft.com/office/drawing/2014/main" val="10010"/>
                  </a:ext>
                </a:extLst>
              </a:tr>
              <a:tr h="394309">
                <a:tc vMerge="1">
                  <a:txBody>
                    <a:bodyPr/>
                    <a:lstStyle/>
                    <a:p>
                      <a:endParaRPr lang="zh-CN"/>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存货</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2">
                  <a:txBody>
                    <a:bodyPr/>
                    <a:lstStyle/>
                    <a:p>
                      <a:pPr algn="ctr" rtl="0" fontAlgn="ct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万元</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extLst>
                  <a:ext uri="{0D108BD9-81ED-4DB2-BD59-A6C34878D82A}">
                    <a16:rowId xmlns:a16="http://schemas.microsoft.com/office/drawing/2014/main" val="10011"/>
                  </a:ext>
                </a:extLst>
              </a:tr>
            </a:tbl>
          </a:graphicData>
        </a:graphic>
      </p:graphicFrame>
      <p:sp>
        <p:nvSpPr>
          <p:cNvPr id="4" name="矩形 3"/>
          <p:cNvSpPr/>
          <p:nvPr/>
        </p:nvSpPr>
        <p:spPr>
          <a:xfrm>
            <a:off x="319849" y="261601"/>
            <a:ext cx="8622131" cy="368300"/>
          </a:xfrm>
          <a:prstGeom prst="rect">
            <a:avLst/>
          </a:prstGeom>
          <a:noFill/>
          <a:ln w="9525">
            <a:noFill/>
            <a:miter lim="800000"/>
          </a:ln>
        </p:spPr>
        <p:txBody>
          <a:bodyPr wrap="square">
            <a:spAutoFit/>
          </a:bodyPr>
          <a:lstStyle/>
          <a:p>
            <a:pPr eaLnBrk="0" hangingPunct="0"/>
            <a:r>
              <a:rPr lang="zh-CN" altLang="en-US" b="1" dirty="0" smtClean="0">
                <a:latin typeface="微软雅黑" panose="020B0503020204020204" pitchFamily="34" charset="-122"/>
                <a:ea typeface="微软雅黑" panose="020B0503020204020204" pitchFamily="34" charset="-122"/>
              </a:rPr>
              <a:t>业绩</a:t>
            </a:r>
            <a:r>
              <a:rPr lang="zh-CN" altLang="en-US" b="1" dirty="0">
                <a:latin typeface="微软雅黑" panose="020B0503020204020204" pitchFamily="34" charset="-122"/>
                <a:ea typeface="微软雅黑" panose="020B0503020204020204" pitchFamily="34" charset="-122"/>
              </a:rPr>
              <a:t>及资金现状</a:t>
            </a:r>
            <a:r>
              <a:rPr lang="zh-CN" altLang="en-US" b="1" dirty="0" smtClean="0">
                <a:latin typeface="微软雅黑" panose="020B0503020204020204" pitchFamily="34" charset="-122"/>
                <a:ea typeface="微软雅黑" panose="020B0503020204020204" pitchFamily="34" charset="-122"/>
              </a:rPr>
              <a:t>评述</a:t>
            </a:r>
            <a:r>
              <a:rPr lang="zh-CN" altLang="en-US" sz="1400" dirty="0">
                <a:latin typeface="微软雅黑" panose="020B0503020204020204" pitchFamily="34" charset="-122"/>
                <a:ea typeface="微软雅黑" panose="020B0503020204020204" pitchFamily="34" charset="-122"/>
              </a:rPr>
              <a:t>（如有其他业务，请在其他业务处如实填写</a:t>
            </a:r>
            <a:r>
              <a:rPr lang="zh-CN" altLang="en-US"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íśľíḓé"/>
          <p:cNvSpPr txBox="1"/>
          <p:nvPr/>
        </p:nvSpPr>
        <p:spPr bwMode="auto">
          <a:xfrm>
            <a:off x="3272110" y="2599435"/>
            <a:ext cx="5808095" cy="771085"/>
          </a:xfrm>
          <a:prstGeom prst="rect">
            <a:avLst/>
          </a:prstGeom>
          <a:noFill/>
          <a:ln>
            <a:noFill/>
          </a:ln>
          <a:extLst>
            <a:ext uri="{909E8E84-426E-40DD-AFC4-6F175D3DCCD1}">
              <a14:hiddenFill xmlns:a14="http://schemas.microsoft.com/office/drawing/2010/main">
                <a:solidFill>
                  <a:srgbClr val="FFFFFF"/>
                </a:solidFill>
              </a14:hiddenFill>
            </a:ext>
          </a:extLst>
        </p:spPr>
        <p:txBody>
          <a:bodyPr wrap="none" lIns="90000" tIns="46800" rIns="90000" bIns="46800" anchor="b" anchorCtr="0">
            <a:noAutofit/>
          </a:bodyPr>
          <a:lstStyle>
            <a:defPPr>
              <a:defRPr lang="zh-CN"/>
            </a:defPPr>
            <a:lvl1pPr>
              <a:spcBef>
                <a:spcPct val="0"/>
              </a:spcBef>
              <a:defRPr sz="4800" b="1">
                <a:solidFill>
                  <a:schemeClr val="accent1"/>
                </a:solidFill>
                <a:latin typeface="微软雅黑" panose="020B0503020204020204" pitchFamily="34" charset="-122"/>
                <a:ea typeface="微软雅黑" panose="020B0503020204020204" pitchFamily="34" charset="-122"/>
              </a:defRPr>
            </a:lvl1pPr>
          </a:lstStyle>
          <a:p>
            <a:r>
              <a:rPr lang="zh-CN" altLang="en-US" dirty="0">
                <a:solidFill>
                  <a:srgbClr val="0069C8"/>
                </a:solidFill>
              </a:rPr>
              <a:t>拟建场地基本情况</a:t>
            </a:r>
          </a:p>
        </p:txBody>
      </p:sp>
      <p:sp>
        <p:nvSpPr>
          <p:cNvPr id="7" name="iŝḷiḓè"/>
          <p:cNvSpPr txBox="1"/>
          <p:nvPr/>
        </p:nvSpPr>
        <p:spPr>
          <a:xfrm>
            <a:off x="1533887" y="2435787"/>
            <a:ext cx="810279" cy="1014410"/>
          </a:xfrm>
          <a:prstGeom prst="rect">
            <a:avLst/>
          </a:prstGeom>
          <a:noFill/>
        </p:spPr>
        <p:txBody>
          <a:bodyPr wrap="none" anchor="ctr">
            <a:noAutofit/>
          </a:bodyPr>
          <a:lstStyle>
            <a:defPPr>
              <a:defRPr lang="zh-CN"/>
            </a:defPPr>
            <a:lvl1pPr lvl="0" algn="ctr">
              <a:defRPr sz="5400">
                <a:solidFill>
                  <a:schemeClr val="accent1"/>
                </a:solidFill>
                <a:latin typeface="微软雅黑" panose="020B0503020204020204" pitchFamily="34" charset="-122"/>
                <a:ea typeface="微软雅黑" panose="020B0503020204020204" pitchFamily="34" charset="-122"/>
              </a:defRPr>
            </a:lvl1pPr>
          </a:lstStyle>
          <a:p>
            <a:r>
              <a:rPr lang="en-US" altLang="zh-CN" dirty="0" smtClean="0">
                <a:solidFill>
                  <a:srgbClr val="0069C8"/>
                </a:solidFill>
                <a:sym typeface="+mn-ea"/>
              </a:rPr>
              <a:t>04</a:t>
            </a:r>
            <a:endParaRPr lang="en-US" altLang="zh-CN" dirty="0">
              <a:solidFill>
                <a:srgbClr val="0069C8"/>
              </a:solidFill>
              <a:sym typeface="+mn-ea"/>
            </a:endParaRPr>
          </a:p>
        </p:txBody>
      </p:sp>
      <p:cxnSp>
        <p:nvCxnSpPr>
          <p:cNvPr id="8" name="直接连接符 7"/>
          <p:cNvCxnSpPr/>
          <p:nvPr/>
        </p:nvCxnSpPr>
        <p:spPr>
          <a:xfrm>
            <a:off x="2853952" y="2372561"/>
            <a:ext cx="0" cy="1140862"/>
          </a:xfrm>
          <a:prstGeom prst="line">
            <a:avLst/>
          </a:prstGeom>
          <a:ln w="28575" cap="flat" cmpd="sng" algn="ctr">
            <a:solidFill>
              <a:schemeClr val="tx1">
                <a:lumMod val="65000"/>
                <a:lumOff val="3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442893" y="798917"/>
          <a:ext cx="11362419" cy="5519985"/>
        </p:xfrm>
        <a:graphic>
          <a:graphicData uri="http://schemas.openxmlformats.org/drawingml/2006/table">
            <a:tbl>
              <a:tblPr/>
              <a:tblGrid>
                <a:gridCol w="1426202">
                  <a:extLst>
                    <a:ext uri="{9D8B030D-6E8A-4147-A177-3AD203B41FA5}">
                      <a16:colId xmlns:a16="http://schemas.microsoft.com/office/drawing/2014/main" val="20000"/>
                    </a:ext>
                  </a:extLst>
                </a:gridCol>
                <a:gridCol w="1227433">
                  <a:extLst>
                    <a:ext uri="{9D8B030D-6E8A-4147-A177-3AD203B41FA5}">
                      <a16:colId xmlns:a16="http://schemas.microsoft.com/office/drawing/2014/main" val="20001"/>
                    </a:ext>
                  </a:extLst>
                </a:gridCol>
                <a:gridCol w="1336584">
                  <a:extLst>
                    <a:ext uri="{9D8B030D-6E8A-4147-A177-3AD203B41FA5}">
                      <a16:colId xmlns:a16="http://schemas.microsoft.com/office/drawing/2014/main" val="20002"/>
                    </a:ext>
                  </a:extLst>
                </a:gridCol>
                <a:gridCol w="1132571">
                  <a:extLst>
                    <a:ext uri="{9D8B030D-6E8A-4147-A177-3AD203B41FA5}">
                      <a16:colId xmlns:a16="http://schemas.microsoft.com/office/drawing/2014/main" val="20003"/>
                    </a:ext>
                  </a:extLst>
                </a:gridCol>
                <a:gridCol w="1132571">
                  <a:extLst>
                    <a:ext uri="{9D8B030D-6E8A-4147-A177-3AD203B41FA5}">
                      <a16:colId xmlns:a16="http://schemas.microsoft.com/office/drawing/2014/main" val="20004"/>
                    </a:ext>
                  </a:extLst>
                </a:gridCol>
                <a:gridCol w="1132571">
                  <a:extLst>
                    <a:ext uri="{9D8B030D-6E8A-4147-A177-3AD203B41FA5}">
                      <a16:colId xmlns:a16="http://schemas.microsoft.com/office/drawing/2014/main" val="20005"/>
                    </a:ext>
                  </a:extLst>
                </a:gridCol>
                <a:gridCol w="1426202">
                  <a:extLst>
                    <a:ext uri="{9D8B030D-6E8A-4147-A177-3AD203B41FA5}">
                      <a16:colId xmlns:a16="http://schemas.microsoft.com/office/drawing/2014/main" val="20006"/>
                    </a:ext>
                  </a:extLst>
                </a:gridCol>
                <a:gridCol w="1132571">
                  <a:extLst>
                    <a:ext uri="{9D8B030D-6E8A-4147-A177-3AD203B41FA5}">
                      <a16:colId xmlns:a16="http://schemas.microsoft.com/office/drawing/2014/main" val="20007"/>
                    </a:ext>
                  </a:extLst>
                </a:gridCol>
                <a:gridCol w="1415714">
                  <a:extLst>
                    <a:ext uri="{9D8B030D-6E8A-4147-A177-3AD203B41FA5}">
                      <a16:colId xmlns:a16="http://schemas.microsoft.com/office/drawing/2014/main" val="20008"/>
                    </a:ext>
                  </a:extLst>
                </a:gridCol>
              </a:tblGrid>
              <a:tr h="324705">
                <a:tc>
                  <a:txBody>
                    <a:bodyPr/>
                    <a:lstStyle/>
                    <a:p>
                      <a:pPr algn="ctr" rtl="0" fontAlgn="ctr"/>
                      <a:r>
                        <a:rPr lang="zh-CN" altLang="en-US" sz="1400" b="1" i="0" u="none" strike="noStrike" dirty="0">
                          <a:solidFill>
                            <a:schemeClr val="tx1"/>
                          </a:solidFill>
                          <a:effectLst/>
                          <a:latin typeface="微软雅黑" panose="020B0503020204020204" pitchFamily="34" charset="-122"/>
                          <a:ea typeface="微软雅黑" panose="020B0503020204020204" pitchFamily="34" charset="-122"/>
                        </a:rPr>
                        <a:t>店面地址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8">
                  <a:txBody>
                    <a:bodyPr/>
                    <a:lstStyle/>
                    <a:p>
                      <a:pPr algn="l" rtl="0" fontAlgn="ct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324705">
                <a:tc>
                  <a:txBody>
                    <a:bodyPr/>
                    <a:lstStyle/>
                    <a:p>
                      <a:pPr algn="ctr" rtl="0" fontAlgn="ctr"/>
                      <a:r>
                        <a:rPr lang="zh-CN" altLang="en-US" sz="1400" b="1" i="0" u="none" strike="noStrike">
                          <a:solidFill>
                            <a:schemeClr val="tx1"/>
                          </a:solidFill>
                          <a:effectLst/>
                          <a:latin typeface="微软雅黑" panose="020B0503020204020204" pitchFamily="34" charset="-122"/>
                          <a:ea typeface="微软雅黑" panose="020B0503020204020204" pitchFamily="34" charset="-122"/>
                        </a:rPr>
                        <a:t>店面类型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8">
                  <a:txBody>
                    <a:bodyPr/>
                    <a:lstStyle/>
                    <a:p>
                      <a:pPr algn="l" rtl="0" fontAlgn="ct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□新建                             □改建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1"/>
                  </a:ext>
                </a:extLst>
              </a:tr>
              <a:tr h="324705">
                <a:tc rowSpan="7">
                  <a:txBody>
                    <a:bodyPr/>
                    <a:lstStyle/>
                    <a:p>
                      <a:pPr algn="ctr" rtl="0" fontAlgn="ctr"/>
                      <a:r>
                        <a:rPr lang="zh-CN" altLang="en-US" sz="1400" b="1" i="0" u="none" strike="noStrike" dirty="0">
                          <a:solidFill>
                            <a:schemeClr val="tx1"/>
                          </a:solidFill>
                          <a:effectLst/>
                          <a:latin typeface="微软雅黑" panose="020B0503020204020204" pitchFamily="34" charset="-122"/>
                          <a:ea typeface="微软雅黑" panose="020B0503020204020204" pitchFamily="34" charset="-122"/>
                        </a:rPr>
                        <a:t>场地概况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8">
                  <a:txBody>
                    <a:bodyPr/>
                    <a:lstStyle/>
                    <a:p>
                      <a:pPr algn="l" rtl="0" fontAlgn="ct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总占地面积：          ㎡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2"/>
                  </a:ext>
                </a:extLst>
              </a:tr>
              <a:tr h="324705">
                <a:tc vMerge="1">
                  <a:txBody>
                    <a:bodyPr/>
                    <a:lstStyle/>
                    <a:p>
                      <a:endParaRPr lang="zh-CN"/>
                    </a:p>
                  </a:txBody>
                  <a:tcPr/>
                </a:tc>
                <a:tc gridSpan="8">
                  <a:txBody>
                    <a:bodyPr/>
                    <a:lstStyle/>
                    <a:p>
                      <a:pPr algn="l" rtl="0" fontAlgn="ct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店厂分离： □是  □否 （距离         </a:t>
                      </a:r>
                      <a:r>
                        <a:rPr lang="en-US" sz="1200" b="0" i="0" u="none" strike="noStrike" dirty="0">
                          <a:solidFill>
                            <a:srgbClr val="595959"/>
                          </a:solidFill>
                          <a:effectLst/>
                          <a:latin typeface="微软雅黑" panose="020B0503020204020204" pitchFamily="34" charset="-122"/>
                          <a:ea typeface="微软雅黑" panose="020B0503020204020204" pitchFamily="34" charset="-122"/>
                        </a:rPr>
                        <a:t>m）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3"/>
                  </a:ext>
                </a:extLst>
              </a:tr>
              <a:tr h="324705">
                <a:tc vMerge="1">
                  <a:txBody>
                    <a:bodyPr/>
                    <a:lstStyle/>
                    <a:p>
                      <a:endParaRPr lang="zh-CN"/>
                    </a:p>
                  </a:txBody>
                  <a:tcPr/>
                </a:tc>
                <a:tc rowSpan="3">
                  <a:txBody>
                    <a:bodyPr/>
                    <a:lstStyle/>
                    <a:p>
                      <a:pPr algn="l" rtl="0" fontAlgn="ct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售前总面积：</a:t>
                      </a:r>
                      <a:r>
                        <a:rPr lang="en-US" altLang="zh-CN" sz="1200" b="0" i="0" u="none" strike="noStrike" dirty="0">
                          <a:solidFill>
                            <a:srgbClr val="595959"/>
                          </a:solidFill>
                          <a:effectLst/>
                          <a:latin typeface="微软雅黑" panose="020B0503020204020204" pitchFamily="34" charset="-122"/>
                          <a:ea typeface="微软雅黑" panose="020B0503020204020204" pitchFamily="34" charset="-122"/>
                        </a:rPr>
                        <a:t>_____㎡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gridSpan="7">
                  <a:txBody>
                    <a:bodyPr/>
                    <a:lstStyle/>
                    <a:p>
                      <a:pPr algn="l" rtl="0" fontAlgn="ct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临街宽：</a:t>
                      </a:r>
                      <a:r>
                        <a:rPr lang="en-US" altLang="zh-CN" sz="1200" b="0" i="0" u="none" strike="noStrike">
                          <a:solidFill>
                            <a:srgbClr val="595959"/>
                          </a:solidFill>
                          <a:effectLst/>
                          <a:latin typeface="微软雅黑" panose="020B0503020204020204" pitchFamily="34" charset="-122"/>
                          <a:ea typeface="微软雅黑" panose="020B0503020204020204" pitchFamily="34" charset="-122"/>
                        </a:rPr>
                        <a:t>____ </a:t>
                      </a:r>
                      <a:r>
                        <a:rPr lang="en-US" sz="1200" b="0" i="0" u="none" strike="noStrike">
                          <a:solidFill>
                            <a:srgbClr val="595959"/>
                          </a:solidFill>
                          <a:effectLst/>
                          <a:latin typeface="微软雅黑" panose="020B0503020204020204" pitchFamily="34" charset="-122"/>
                          <a:ea typeface="微软雅黑" panose="020B0503020204020204" pitchFamily="34" charset="-122"/>
                        </a:rPr>
                        <a:t>m</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4"/>
                  </a:ext>
                </a:extLst>
              </a:tr>
              <a:tr h="324705">
                <a:tc vMerge="1">
                  <a:txBody>
                    <a:bodyPr/>
                    <a:lstStyle/>
                    <a:p>
                      <a:endParaRPr lang="zh-CN"/>
                    </a:p>
                  </a:txBody>
                  <a:tcPr/>
                </a:tc>
                <a:tc vMerge="1">
                  <a:txBody>
                    <a:bodyPr/>
                    <a:lstStyle/>
                    <a:p>
                      <a:endParaRPr lang="zh-CN"/>
                    </a:p>
                  </a:txBody>
                  <a:tcPr/>
                </a:tc>
                <a:tc gridSpan="7">
                  <a:txBody>
                    <a:bodyPr/>
                    <a:lstStyle/>
                    <a:p>
                      <a:pPr algn="l" rtl="0" fontAlgn="ct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展示区面积：</a:t>
                      </a:r>
                      <a:r>
                        <a:rPr lang="en-US" altLang="zh-CN" sz="1200" b="0" i="0" u="none" strike="noStrike" dirty="0">
                          <a:solidFill>
                            <a:srgbClr val="595959"/>
                          </a:solidFill>
                          <a:effectLst/>
                          <a:latin typeface="微软雅黑" panose="020B0503020204020204" pitchFamily="34" charset="-122"/>
                          <a:ea typeface="微软雅黑" panose="020B0503020204020204" pitchFamily="34" charset="-122"/>
                        </a:rPr>
                        <a:t>____㎡  </a:t>
                      </a: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办公区面积：</a:t>
                      </a:r>
                      <a:r>
                        <a:rPr lang="en-US" altLang="zh-CN" sz="1200" b="0" i="0" u="none" strike="noStrike" dirty="0">
                          <a:solidFill>
                            <a:srgbClr val="595959"/>
                          </a:solidFill>
                          <a:effectLst/>
                          <a:latin typeface="微软雅黑" panose="020B0503020204020204" pitchFamily="34" charset="-122"/>
                          <a:ea typeface="微软雅黑" panose="020B0503020204020204" pitchFamily="34" charset="-122"/>
                        </a:rPr>
                        <a:t>_____㎡</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5"/>
                  </a:ext>
                </a:extLst>
              </a:tr>
              <a:tr h="324705">
                <a:tc vMerge="1">
                  <a:txBody>
                    <a:bodyPr/>
                    <a:lstStyle/>
                    <a:p>
                      <a:endParaRPr lang="zh-CN"/>
                    </a:p>
                  </a:txBody>
                  <a:tcPr/>
                </a:tc>
                <a:tc vMerge="1">
                  <a:txBody>
                    <a:bodyPr/>
                    <a:lstStyle/>
                    <a:p>
                      <a:endParaRPr lang="zh-CN"/>
                    </a:p>
                  </a:txBody>
                  <a:tcPr/>
                </a:tc>
                <a:tc gridSpan="7">
                  <a:txBody>
                    <a:bodyPr/>
                    <a:lstStyle/>
                    <a:p>
                      <a:pPr algn="l" rtl="0" fontAlgn="ct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层高：</a:t>
                      </a:r>
                      <a:r>
                        <a:rPr lang="en-US" altLang="zh-CN" sz="1200" b="0" i="0" u="none" strike="noStrike" dirty="0">
                          <a:solidFill>
                            <a:srgbClr val="595959"/>
                          </a:solidFill>
                          <a:effectLst/>
                          <a:latin typeface="微软雅黑" panose="020B0503020204020204" pitchFamily="34" charset="-122"/>
                          <a:ea typeface="微软雅黑" panose="020B0503020204020204" pitchFamily="34" charset="-122"/>
                        </a:rPr>
                        <a:t>_____m      </a:t>
                      </a: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内二层：□是  □否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6"/>
                  </a:ext>
                </a:extLst>
              </a:tr>
              <a:tr h="324705">
                <a:tc vMerge="1">
                  <a:txBody>
                    <a:bodyPr/>
                    <a:lstStyle/>
                    <a:p>
                      <a:endParaRPr lang="zh-CN"/>
                    </a:p>
                  </a:txBody>
                  <a:tcPr/>
                </a:tc>
                <a:tc rowSpan="2">
                  <a:txBody>
                    <a:bodyPr/>
                    <a:lstStyle/>
                    <a:p>
                      <a:pPr algn="l" rtl="0" fontAlgn="ct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售后总面积：</a:t>
                      </a:r>
                      <a:r>
                        <a:rPr lang="en-US" altLang="zh-CN" sz="1200" b="0" i="0" u="none" strike="noStrike">
                          <a:solidFill>
                            <a:srgbClr val="595959"/>
                          </a:solidFill>
                          <a:effectLst/>
                          <a:latin typeface="微软雅黑" panose="020B0503020204020204" pitchFamily="34" charset="-122"/>
                          <a:ea typeface="微软雅黑" panose="020B0503020204020204" pitchFamily="34" charset="-122"/>
                        </a:rPr>
                        <a:t>_____㎡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gridSpan="7">
                  <a:txBody>
                    <a:bodyPr/>
                    <a:lstStyle/>
                    <a:p>
                      <a:pPr algn="l" rtl="0" fontAlgn="ct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维修车间面积：</a:t>
                      </a:r>
                      <a:r>
                        <a:rPr lang="en-US" altLang="zh-CN" sz="1200" b="0" i="0" u="none" strike="noStrike" dirty="0">
                          <a:solidFill>
                            <a:srgbClr val="595959"/>
                          </a:solidFill>
                          <a:effectLst/>
                          <a:latin typeface="微软雅黑" panose="020B0503020204020204" pitchFamily="34" charset="-122"/>
                          <a:ea typeface="微软雅黑" panose="020B0503020204020204" pitchFamily="34" charset="-122"/>
                        </a:rPr>
                        <a:t>____㎡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7"/>
                  </a:ext>
                </a:extLst>
              </a:tr>
              <a:tr h="324705">
                <a:tc vMerge="1">
                  <a:txBody>
                    <a:bodyPr/>
                    <a:lstStyle/>
                    <a:p>
                      <a:endParaRPr lang="zh-CN"/>
                    </a:p>
                  </a:txBody>
                  <a:tcPr/>
                </a:tc>
                <a:tc vMerge="1">
                  <a:txBody>
                    <a:bodyPr/>
                    <a:lstStyle/>
                    <a:p>
                      <a:endParaRPr lang="zh-CN"/>
                    </a:p>
                  </a:txBody>
                  <a:tcPr/>
                </a:tc>
                <a:tc gridSpan="7">
                  <a:txBody>
                    <a:bodyPr/>
                    <a:lstStyle/>
                    <a:p>
                      <a:pPr algn="l" rtl="0" fontAlgn="ct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接待区面积： </a:t>
                      </a:r>
                      <a:r>
                        <a:rPr lang="en-US" altLang="zh-CN" sz="1200" b="0" i="0" u="none" strike="noStrike" dirty="0">
                          <a:solidFill>
                            <a:srgbClr val="595959"/>
                          </a:solidFill>
                          <a:effectLst/>
                          <a:latin typeface="微软雅黑" panose="020B0503020204020204" pitchFamily="34" charset="-122"/>
                          <a:ea typeface="微软雅黑" panose="020B0503020204020204" pitchFamily="34" charset="-122"/>
                        </a:rPr>
                        <a:t>____㎡   </a:t>
                      </a: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客户休息区面积： </a:t>
                      </a:r>
                      <a:r>
                        <a:rPr lang="en-US" altLang="zh-CN" sz="1200" b="0" i="0" u="none" strike="noStrike" dirty="0">
                          <a:solidFill>
                            <a:srgbClr val="595959"/>
                          </a:solidFill>
                          <a:effectLst/>
                          <a:latin typeface="微软雅黑" panose="020B0503020204020204" pitchFamily="34" charset="-122"/>
                          <a:ea typeface="微软雅黑" panose="020B0503020204020204" pitchFamily="34" charset="-122"/>
                        </a:rPr>
                        <a:t>____㎡   </a:t>
                      </a: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备件库面积： </a:t>
                      </a:r>
                      <a:r>
                        <a:rPr lang="en-US" altLang="zh-CN" sz="1200" b="0" i="0" u="none" strike="noStrike" dirty="0">
                          <a:solidFill>
                            <a:srgbClr val="595959"/>
                          </a:solidFill>
                          <a:effectLst/>
                          <a:latin typeface="微软雅黑" panose="020B0503020204020204" pitchFamily="34" charset="-122"/>
                          <a:ea typeface="微软雅黑" panose="020B0503020204020204" pitchFamily="34" charset="-122"/>
                        </a:rPr>
                        <a:t>____㎡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8"/>
                  </a:ext>
                </a:extLst>
              </a:tr>
              <a:tr h="324705">
                <a:tc rowSpan="2">
                  <a:txBody>
                    <a:bodyPr/>
                    <a:lstStyle/>
                    <a:p>
                      <a:pPr algn="ctr" rtl="0" fontAlgn="ctr"/>
                      <a:r>
                        <a:rPr lang="zh-CN" altLang="en-US" sz="1400" b="1" i="0" u="none" strike="noStrike" dirty="0">
                          <a:solidFill>
                            <a:schemeClr val="tx1"/>
                          </a:solidFill>
                          <a:effectLst/>
                          <a:latin typeface="微软雅黑" panose="020B0503020204020204" pitchFamily="34" charset="-122"/>
                          <a:ea typeface="微软雅黑" panose="020B0503020204020204" pitchFamily="34" charset="-122"/>
                        </a:rPr>
                        <a:t>产权性质</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a:txBody>
                    <a:bodyPr/>
                    <a:lstStyle/>
                    <a:p>
                      <a:pPr algn="l" rtl="0" fontAlgn="ct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□购买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gridSpan="2">
                  <a:txBody>
                    <a:bodyPr/>
                    <a:lstStyle/>
                    <a:p>
                      <a:pPr algn="l" rtl="0" fontAlgn="ct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购买金额：</a:t>
                      </a:r>
                      <a:r>
                        <a:rPr lang="en-US" altLang="zh-CN" sz="1200" b="0" i="0" u="none" strike="noStrike" dirty="0">
                          <a:solidFill>
                            <a:srgbClr val="595959"/>
                          </a:solidFill>
                          <a:effectLst/>
                          <a:latin typeface="微软雅黑" panose="020B0503020204020204" pitchFamily="34" charset="-122"/>
                          <a:ea typeface="微软雅黑" panose="020B0503020204020204" pitchFamily="34" charset="-122"/>
                        </a:rPr>
                        <a:t>____</a:t>
                      </a: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万元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3">
                  <a:txBody>
                    <a:bodyPr/>
                    <a:lstStyle/>
                    <a:p>
                      <a:pPr algn="l" rtl="0" fontAlgn="ct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使用年限：</a:t>
                      </a:r>
                      <a:r>
                        <a:rPr lang="en-US" altLang="zh-CN" sz="1200" b="0" i="0" u="none" strike="noStrike">
                          <a:solidFill>
                            <a:srgbClr val="595959"/>
                          </a:solidFill>
                          <a:effectLst/>
                          <a:latin typeface="微软雅黑" panose="020B0503020204020204" pitchFamily="34" charset="-122"/>
                          <a:ea typeface="微软雅黑" panose="020B0503020204020204" pitchFamily="34" charset="-122"/>
                        </a:rPr>
                        <a:t>____</a:t>
                      </a: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年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gridSpan="2">
                  <a:txBody>
                    <a:bodyPr/>
                    <a:lstStyle/>
                    <a:p>
                      <a:pPr algn="l" rtl="0" fontAlgn="ct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  </a:t>
                      </a:r>
                      <a:r>
                        <a:rPr lang="en-US" altLang="zh-CN" sz="1200" b="0" i="0" u="none" strike="noStrike">
                          <a:solidFill>
                            <a:srgbClr val="595959"/>
                          </a:solidFill>
                          <a:effectLst/>
                          <a:latin typeface="微软雅黑" panose="020B0503020204020204" pitchFamily="34" charset="-122"/>
                          <a:ea typeface="微软雅黑" panose="020B0503020204020204" pitchFamily="34" charset="-122"/>
                        </a:rPr>
                        <a:t>__</a:t>
                      </a: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年</a:t>
                      </a:r>
                      <a:r>
                        <a:rPr lang="en-US" altLang="zh-CN" sz="1200" b="0" i="0" u="none" strike="noStrike">
                          <a:solidFill>
                            <a:srgbClr val="595959"/>
                          </a:solidFill>
                          <a:effectLst/>
                          <a:latin typeface="微软雅黑" panose="020B0503020204020204" pitchFamily="34" charset="-122"/>
                          <a:ea typeface="微软雅黑" panose="020B0503020204020204" pitchFamily="34" charset="-122"/>
                        </a:rPr>
                        <a:t>__</a:t>
                      </a: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月</a:t>
                      </a:r>
                      <a:r>
                        <a:rPr lang="en-US" altLang="zh-CN" sz="1200" b="0" i="0" u="none" strike="noStrike">
                          <a:solidFill>
                            <a:srgbClr val="595959"/>
                          </a:solidFill>
                          <a:effectLst/>
                          <a:latin typeface="微软雅黑" panose="020B0503020204020204" pitchFamily="34" charset="-122"/>
                          <a:ea typeface="微软雅黑" panose="020B0503020204020204" pitchFamily="34" charset="-122"/>
                        </a:rPr>
                        <a:t>—  __</a:t>
                      </a: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年</a:t>
                      </a:r>
                      <a:r>
                        <a:rPr lang="en-US" altLang="zh-CN" sz="1200" b="0" i="0" u="none" strike="noStrike">
                          <a:solidFill>
                            <a:srgbClr val="595959"/>
                          </a:solidFill>
                          <a:effectLst/>
                          <a:latin typeface="微软雅黑" panose="020B0503020204020204" pitchFamily="34" charset="-122"/>
                          <a:ea typeface="微软雅黑" panose="020B0503020204020204" pitchFamily="34" charset="-122"/>
                        </a:rPr>
                        <a:t>__</a:t>
                      </a: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月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extLst>
                  <a:ext uri="{0D108BD9-81ED-4DB2-BD59-A6C34878D82A}">
                    <a16:rowId xmlns:a16="http://schemas.microsoft.com/office/drawing/2014/main" val="10009"/>
                  </a:ext>
                </a:extLst>
              </a:tr>
              <a:tr h="324705">
                <a:tc vMerge="1">
                  <a:txBody>
                    <a:bodyPr/>
                    <a:lstStyle/>
                    <a:p>
                      <a:endParaRPr lang="zh-CN"/>
                    </a:p>
                  </a:txBody>
                  <a:tcPr/>
                </a:tc>
                <a:tc>
                  <a:txBody>
                    <a:bodyPr/>
                    <a:lstStyle/>
                    <a:p>
                      <a:pPr algn="l" rtl="0" fontAlgn="ct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□租赁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gridSpan="2">
                  <a:txBody>
                    <a:bodyPr/>
                    <a:lstStyle/>
                    <a:p>
                      <a:pPr algn="l" rtl="0" fontAlgn="ct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年租金：    </a:t>
                      </a:r>
                      <a:r>
                        <a:rPr lang="en-US" altLang="zh-CN" sz="1200" b="0" i="0" u="none" strike="noStrike" dirty="0">
                          <a:solidFill>
                            <a:srgbClr val="595959"/>
                          </a:solidFill>
                          <a:effectLst/>
                          <a:latin typeface="微软雅黑" panose="020B0503020204020204" pitchFamily="34" charset="-122"/>
                          <a:ea typeface="微软雅黑" panose="020B0503020204020204" pitchFamily="34" charset="-122"/>
                        </a:rPr>
                        <a:t>____</a:t>
                      </a: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万元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3">
                  <a:txBody>
                    <a:bodyPr/>
                    <a:lstStyle/>
                    <a:p>
                      <a:pPr algn="l" rtl="0" fontAlgn="ct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租赁期限：</a:t>
                      </a:r>
                      <a:r>
                        <a:rPr lang="en-US" altLang="zh-CN" sz="1200" b="0" i="0" u="none" strike="noStrike">
                          <a:solidFill>
                            <a:srgbClr val="595959"/>
                          </a:solidFill>
                          <a:effectLst/>
                          <a:latin typeface="微软雅黑" panose="020B0503020204020204" pitchFamily="34" charset="-122"/>
                          <a:ea typeface="微软雅黑" panose="020B0503020204020204" pitchFamily="34" charset="-122"/>
                        </a:rPr>
                        <a:t>____</a:t>
                      </a: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年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gridSpan="2">
                  <a:txBody>
                    <a:bodyPr/>
                    <a:lstStyle/>
                    <a:p>
                      <a:pPr algn="l" rtl="0" fontAlgn="ct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  </a:t>
                      </a:r>
                      <a:r>
                        <a:rPr lang="en-US" altLang="zh-CN" sz="1200" b="0" i="0" u="none" strike="noStrike">
                          <a:solidFill>
                            <a:srgbClr val="595959"/>
                          </a:solidFill>
                          <a:effectLst/>
                          <a:latin typeface="微软雅黑" panose="020B0503020204020204" pitchFamily="34" charset="-122"/>
                          <a:ea typeface="微软雅黑" panose="020B0503020204020204" pitchFamily="34" charset="-122"/>
                        </a:rPr>
                        <a:t>__</a:t>
                      </a: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年</a:t>
                      </a:r>
                      <a:r>
                        <a:rPr lang="en-US" altLang="zh-CN" sz="1200" b="0" i="0" u="none" strike="noStrike">
                          <a:solidFill>
                            <a:srgbClr val="595959"/>
                          </a:solidFill>
                          <a:effectLst/>
                          <a:latin typeface="微软雅黑" panose="020B0503020204020204" pitchFamily="34" charset="-122"/>
                          <a:ea typeface="微软雅黑" panose="020B0503020204020204" pitchFamily="34" charset="-122"/>
                        </a:rPr>
                        <a:t>__</a:t>
                      </a: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月</a:t>
                      </a:r>
                      <a:r>
                        <a:rPr lang="en-US" altLang="zh-CN" sz="1200" b="0" i="0" u="none" strike="noStrike">
                          <a:solidFill>
                            <a:srgbClr val="595959"/>
                          </a:solidFill>
                          <a:effectLst/>
                          <a:latin typeface="微软雅黑" panose="020B0503020204020204" pitchFamily="34" charset="-122"/>
                          <a:ea typeface="微软雅黑" panose="020B0503020204020204" pitchFamily="34" charset="-122"/>
                        </a:rPr>
                        <a:t>—  __ </a:t>
                      </a: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年</a:t>
                      </a:r>
                      <a:r>
                        <a:rPr lang="en-US" altLang="zh-CN" sz="1200" b="0" i="0" u="none" strike="noStrike">
                          <a:solidFill>
                            <a:srgbClr val="595959"/>
                          </a:solidFill>
                          <a:effectLst/>
                          <a:latin typeface="微软雅黑" panose="020B0503020204020204" pitchFamily="34" charset="-122"/>
                          <a:ea typeface="微软雅黑" panose="020B0503020204020204" pitchFamily="34" charset="-122"/>
                        </a:rPr>
                        <a:t>__</a:t>
                      </a: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月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extLst>
                  <a:ext uri="{0D108BD9-81ED-4DB2-BD59-A6C34878D82A}">
                    <a16:rowId xmlns:a16="http://schemas.microsoft.com/office/drawing/2014/main" val="10010"/>
                  </a:ext>
                </a:extLst>
              </a:tr>
              <a:tr h="324705">
                <a:tc>
                  <a:txBody>
                    <a:bodyPr/>
                    <a:lstStyle/>
                    <a:p>
                      <a:pPr algn="ctr" rtl="0" fontAlgn="ctr"/>
                      <a:r>
                        <a:rPr lang="zh-CN" altLang="en-US" sz="1400" b="1" i="0" u="none" strike="noStrike" dirty="0">
                          <a:solidFill>
                            <a:schemeClr val="tx1"/>
                          </a:solidFill>
                          <a:effectLst/>
                          <a:latin typeface="微软雅黑" panose="020B0503020204020204" pitchFamily="34" charset="-122"/>
                          <a:ea typeface="微软雅黑" panose="020B0503020204020204" pitchFamily="34" charset="-122"/>
                        </a:rPr>
                        <a:t>土地规划性质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8">
                  <a:txBody>
                    <a:bodyPr/>
                    <a:lstStyle/>
                    <a:p>
                      <a:pPr algn="l" rtl="0" fontAlgn="ct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□商业用地       □工业用地                □ 住宅用地          □其它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11"/>
                  </a:ext>
                </a:extLst>
              </a:tr>
              <a:tr h="324705">
                <a:tc>
                  <a:txBody>
                    <a:bodyPr/>
                    <a:lstStyle/>
                    <a:p>
                      <a:pPr algn="ctr" rtl="0" fontAlgn="ctr"/>
                      <a:r>
                        <a:rPr lang="zh-CN" altLang="en-US" sz="1400" b="1" i="0" u="none" strike="noStrike" dirty="0">
                          <a:solidFill>
                            <a:schemeClr val="tx1"/>
                          </a:solidFill>
                          <a:effectLst/>
                          <a:latin typeface="微软雅黑" panose="020B0503020204020204" pitchFamily="34" charset="-122"/>
                          <a:ea typeface="微软雅黑" panose="020B0503020204020204" pitchFamily="34" charset="-122"/>
                        </a:rPr>
                        <a:t>地面形态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8">
                  <a:txBody>
                    <a:bodyPr/>
                    <a:lstStyle/>
                    <a:p>
                      <a:pPr algn="l" rtl="0" fontAlgn="ct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 空地        □ 地面有建筑（可拆除）   □地面有建筑（不可拆除）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12"/>
                  </a:ext>
                </a:extLst>
              </a:tr>
              <a:tr h="324705">
                <a:tc rowSpan="4">
                  <a:txBody>
                    <a:bodyPr/>
                    <a:lstStyle/>
                    <a:p>
                      <a:pPr algn="ctr" rtl="0" fontAlgn="ctr"/>
                      <a:r>
                        <a:rPr lang="zh-CN" altLang="en-US" sz="1400" b="1" i="0" u="none" strike="noStrike" dirty="0">
                          <a:solidFill>
                            <a:schemeClr val="tx1"/>
                          </a:solidFill>
                          <a:effectLst/>
                          <a:latin typeface="微软雅黑" panose="020B0503020204020204" pitchFamily="34" charset="-122"/>
                          <a:ea typeface="微软雅黑" panose="020B0503020204020204" pitchFamily="34" charset="-122"/>
                        </a:rPr>
                        <a:t>商圈条件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2">
                  <a:txBody>
                    <a:bodyPr/>
                    <a:lstStyle/>
                    <a:p>
                      <a:pPr algn="l" rtl="0" fontAlgn="ct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位置特性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6">
                  <a:txBody>
                    <a:bodyPr/>
                    <a:lstStyle/>
                    <a:p>
                      <a:pPr algn="l" rtl="0" fontAlgn="ct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 汽车一条街        □ 汽车城      □商业区      □ 住宅区      □ 其他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13"/>
                  </a:ext>
                </a:extLst>
              </a:tr>
              <a:tr h="324705">
                <a:tc vMerge="1">
                  <a:txBody>
                    <a:bodyPr/>
                    <a:lstStyle/>
                    <a:p>
                      <a:endParaRPr lang="zh-CN"/>
                    </a:p>
                  </a:txBody>
                  <a:tcPr/>
                </a:tc>
                <a:tc gridSpan="2">
                  <a:txBody>
                    <a:bodyPr/>
                    <a:lstStyle/>
                    <a:p>
                      <a:pPr algn="l" rtl="0" fontAlgn="ct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交通条件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6">
                  <a:txBody>
                    <a:bodyPr/>
                    <a:lstStyle/>
                    <a:p>
                      <a:pPr algn="l" rtl="0" fontAlgn="ct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 市区道路    □外环道路    □ 国道       □ 省道      □ 其它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14"/>
                  </a:ext>
                </a:extLst>
              </a:tr>
              <a:tr h="324705">
                <a:tc vMerge="1">
                  <a:txBody>
                    <a:bodyPr/>
                    <a:lstStyle/>
                    <a:p>
                      <a:endParaRPr lang="zh-CN"/>
                    </a:p>
                  </a:txBody>
                  <a:tcPr/>
                </a:tc>
                <a:tc gridSpan="2">
                  <a:txBody>
                    <a:bodyPr/>
                    <a:lstStyle/>
                    <a:p>
                      <a:pPr algn="l" rtl="0" fontAlgn="ct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竞争品牌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2">
                  <a:txBody>
                    <a:bodyPr/>
                    <a:lstStyle/>
                    <a:p>
                      <a:pPr algn="l" rtl="0" fontAlgn="ct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a:txBody>
                    <a:bodyPr/>
                    <a:lstStyle/>
                    <a:p>
                      <a:pPr algn="l" rtl="0" fontAlgn="ct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gridSpan="2">
                  <a:txBody>
                    <a:bodyPr/>
                    <a:lstStyle/>
                    <a:p>
                      <a:pPr algn="l" rtl="0" fontAlgn="ct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a:txBody>
                    <a:bodyPr/>
                    <a:lstStyle/>
                    <a:p>
                      <a:pPr algn="l" rtl="0" fontAlgn="ct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val="10015"/>
                  </a:ext>
                </a:extLst>
              </a:tr>
              <a:tr h="324705">
                <a:tc vMerge="1">
                  <a:txBody>
                    <a:bodyPr/>
                    <a:lstStyle/>
                    <a:p>
                      <a:endParaRPr lang="zh-CN"/>
                    </a:p>
                  </a:txBody>
                  <a:tcPr/>
                </a:tc>
                <a:tc gridSpan="2">
                  <a:txBody>
                    <a:bodyPr/>
                    <a:lstStyle/>
                    <a:p>
                      <a:pPr algn="l" rtl="0" fontAlgn="ct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与本店距离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2">
                  <a:txBody>
                    <a:bodyPr/>
                    <a:lstStyle/>
                    <a:p>
                      <a:pPr algn="l" rtl="0" fontAlgn="ct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a:txBody>
                    <a:bodyPr/>
                    <a:lstStyle/>
                    <a:p>
                      <a:pPr algn="l" rtl="0" fontAlgn="ct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gridSpan="2">
                  <a:txBody>
                    <a:bodyPr/>
                    <a:lstStyle/>
                    <a:p>
                      <a:pPr algn="l" rtl="0" fontAlgn="ct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a:txBody>
                    <a:bodyPr/>
                    <a:lstStyle/>
                    <a:p>
                      <a:pPr algn="l" rtl="0" fontAlgn="ct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3" name="矩形 2"/>
          <p:cNvSpPr/>
          <p:nvPr/>
        </p:nvSpPr>
        <p:spPr>
          <a:xfrm>
            <a:off x="354856" y="203423"/>
            <a:ext cx="1338828" cy="368300"/>
          </a:xfrm>
          <a:prstGeom prst="rect">
            <a:avLst/>
          </a:prstGeom>
          <a:noFill/>
          <a:ln w="9525">
            <a:noFill/>
            <a:miter lim="800000"/>
          </a:ln>
        </p:spPr>
        <p:txBody>
          <a:bodyPr wrap="square">
            <a:spAutoFit/>
          </a:bodyPr>
          <a:lstStyle/>
          <a:p>
            <a:pPr eaLnBrk="0" hangingPunct="0"/>
            <a:r>
              <a:rPr lang="zh-CN" altLang="en-US" b="1" dirty="0" smtClean="0">
                <a:latin typeface="微软雅黑" panose="020B0503020204020204" pitchFamily="34" charset="-122"/>
                <a:ea typeface="微软雅黑" panose="020B0503020204020204" pitchFamily="34" charset="-122"/>
              </a:rPr>
              <a:t>选</a:t>
            </a:r>
            <a:r>
              <a:rPr lang="zh-CN" altLang="en-US" b="1" dirty="0">
                <a:latin typeface="微软雅黑" panose="020B0503020204020204" pitchFamily="34" charset="-122"/>
                <a:ea typeface="微软雅黑" panose="020B0503020204020204" pitchFamily="34" charset="-122"/>
              </a:rPr>
              <a:t>地信息</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5335" y="214055"/>
            <a:ext cx="3647152" cy="368300"/>
          </a:xfrm>
          <a:prstGeom prst="rect">
            <a:avLst/>
          </a:prstGeom>
          <a:noFill/>
          <a:ln w="9525">
            <a:noFill/>
            <a:miter lim="800000"/>
          </a:ln>
        </p:spPr>
        <p:txBody>
          <a:bodyPr wrap="square">
            <a:spAutoFit/>
          </a:bodyPr>
          <a:lstStyle/>
          <a:p>
            <a:pPr eaLnBrk="0" hangingPunct="0"/>
            <a:r>
              <a:rPr lang="zh-CN" altLang="en-US" b="1" dirty="0">
                <a:latin typeface="微软雅黑" panose="020B0503020204020204" pitchFamily="34" charset="-122"/>
                <a:ea typeface="微软雅黑" panose="020B0503020204020204" pitchFamily="34" charset="-122"/>
              </a:rPr>
              <a:t>拟建店场地所在城市的位置及商圈</a:t>
            </a:r>
          </a:p>
        </p:txBody>
      </p:sp>
      <p:sp>
        <p:nvSpPr>
          <p:cNvPr id="3" name="TextBox 22"/>
          <p:cNvSpPr txBox="1"/>
          <p:nvPr/>
        </p:nvSpPr>
        <p:spPr>
          <a:xfrm>
            <a:off x="770284" y="917428"/>
            <a:ext cx="2631916" cy="5175112"/>
          </a:xfrm>
          <a:prstGeom prst="rect">
            <a:avLst/>
          </a:prstGeom>
          <a:noFill/>
          <a:ln>
            <a:solidFill>
              <a:schemeClr val="bg1">
                <a:lumMod val="50000"/>
              </a:schemeClr>
            </a:solidFill>
          </a:ln>
        </p:spPr>
        <p:txBody>
          <a:bodyPr wrap="square" rtlCol="0">
            <a:noAutofit/>
          </a:bodyPr>
          <a:lstStyle/>
          <a:p>
            <a:pPr>
              <a:lnSpc>
                <a:spcPct val="150000"/>
              </a:lnSpc>
            </a:pPr>
            <a:r>
              <a:rPr lang="zh-CN" altLang="en-US" sz="1200" b="1" dirty="0" smtClean="0">
                <a:latin typeface="微软雅黑" panose="020B0503020204020204" pitchFamily="34" charset="-122"/>
                <a:ea typeface="微软雅黑" panose="020B0503020204020204" pitchFamily="34" charset="-122"/>
              </a:rPr>
              <a:t>描述</a:t>
            </a:r>
            <a:r>
              <a:rPr lang="zh-CN" altLang="en-US" sz="1200" dirty="0" smtClean="0">
                <a:latin typeface="微软雅黑" panose="020B0503020204020204" pitchFamily="34" charset="-122"/>
                <a:ea typeface="微软雅黑" panose="020B0503020204020204" pitchFamily="34" charset="-122"/>
              </a:rPr>
              <a:t>（</a:t>
            </a:r>
            <a:r>
              <a:rPr lang="zh-CN" altLang="en-US" sz="1200" dirty="0" smtClean="0">
                <a:solidFill>
                  <a:srgbClr val="FF0000"/>
                </a:solidFill>
                <a:latin typeface="微软雅黑" panose="020B0503020204020204" pitchFamily="34" charset="-122"/>
                <a:ea typeface="微软雅黑" panose="020B0503020204020204" pitchFamily="34" charset="-122"/>
              </a:rPr>
              <a:t>对所属商圈进行描述，并标注出与</a:t>
            </a:r>
            <a:r>
              <a:rPr lang="zh-CN" altLang="en-US" sz="1200" dirty="0">
                <a:solidFill>
                  <a:srgbClr val="FF0000"/>
                </a:solidFill>
                <a:latin typeface="微软雅黑" panose="020B0503020204020204" pitchFamily="34" charset="-122"/>
                <a:ea typeface="微软雅黑" panose="020B0503020204020204" pitchFamily="34" charset="-122"/>
              </a:rPr>
              <a:t>其他</a:t>
            </a:r>
            <a:r>
              <a:rPr lang="zh-CN" altLang="en-US" sz="1200" dirty="0" smtClean="0">
                <a:solidFill>
                  <a:srgbClr val="FF0000"/>
                </a:solidFill>
                <a:latin typeface="微软雅黑" panose="020B0503020204020204" pitchFamily="34" charset="-122"/>
                <a:ea typeface="微软雅黑" panose="020B0503020204020204" pitchFamily="34" charset="-122"/>
              </a:rPr>
              <a:t>新能源品牌</a:t>
            </a:r>
            <a:r>
              <a:rPr lang="en-US" altLang="zh-CN" sz="1200" dirty="0" smtClean="0">
                <a:solidFill>
                  <a:srgbClr val="FF0000"/>
                </a:solidFill>
                <a:latin typeface="微软雅黑" panose="020B0503020204020204" pitchFamily="34" charset="-122"/>
                <a:ea typeface="微软雅黑" panose="020B0503020204020204" pitchFamily="34" charset="-122"/>
              </a:rPr>
              <a:t>4S</a:t>
            </a:r>
            <a:r>
              <a:rPr lang="zh-CN" altLang="en-US" sz="1200" dirty="0" smtClean="0">
                <a:solidFill>
                  <a:srgbClr val="FF0000"/>
                </a:solidFill>
                <a:latin typeface="微软雅黑" panose="020B0503020204020204" pitchFamily="34" charset="-122"/>
                <a:ea typeface="微软雅黑" panose="020B0503020204020204" pitchFamily="34" charset="-122"/>
              </a:rPr>
              <a:t>店商圈的距离</a:t>
            </a:r>
            <a:r>
              <a:rPr lang="zh-CN" altLang="en-US" sz="1200" dirty="0" smtClean="0">
                <a:latin typeface="微软雅黑" panose="020B0503020204020204" pitchFamily="34" charset="-122"/>
                <a:ea typeface="微软雅黑" panose="020B0503020204020204" pitchFamily="34" charset="-122"/>
              </a:rPr>
              <a:t>）</a:t>
            </a:r>
            <a:r>
              <a:rPr lang="zh-CN" altLang="en-US" sz="1200" b="1" dirty="0" smtClean="0">
                <a:latin typeface="微软雅黑" panose="020B0503020204020204" pitchFamily="34" charset="-122"/>
                <a:ea typeface="微软雅黑" panose="020B0503020204020204" pitchFamily="34" charset="-122"/>
              </a:rPr>
              <a:t>：</a:t>
            </a:r>
            <a:endParaRPr lang="en-US" altLang="zh-CN" sz="1200" b="1" dirty="0" smtClean="0">
              <a:latin typeface="微软雅黑" panose="020B0503020204020204" pitchFamily="34" charset="-122"/>
              <a:ea typeface="微软雅黑" panose="020B0503020204020204" pitchFamily="34" charset="-122"/>
            </a:endParaRPr>
          </a:p>
          <a:p>
            <a:pPr>
              <a:lnSpc>
                <a:spcPct val="150000"/>
              </a:lnSpc>
            </a:pPr>
            <a:endParaRPr lang="en-US" altLang="zh-CN" sz="1200" b="1" dirty="0" smtClean="0">
              <a:latin typeface="微软雅黑" panose="020B0503020204020204" pitchFamily="34" charset="-122"/>
              <a:ea typeface="微软雅黑" panose="020B0503020204020204" pitchFamily="34" charset="-122"/>
            </a:endParaRPr>
          </a:p>
          <a:p>
            <a:pPr>
              <a:lnSpc>
                <a:spcPct val="150000"/>
              </a:lnSpc>
            </a:pPr>
            <a:endParaRPr lang="en-US" altLang="zh-CN" sz="1200" b="1" dirty="0" smtClean="0">
              <a:latin typeface="微软雅黑" panose="020B0503020204020204" pitchFamily="34" charset="-122"/>
              <a:ea typeface="微软雅黑" panose="020B0503020204020204" pitchFamily="34" charset="-122"/>
            </a:endParaRPr>
          </a:p>
          <a:p>
            <a:pPr>
              <a:lnSpc>
                <a:spcPct val="150000"/>
              </a:lnSpc>
            </a:pPr>
            <a:endParaRPr lang="en-US" altLang="zh-CN" sz="1200" b="1" dirty="0" smtClean="0">
              <a:latin typeface="微软雅黑" panose="020B0503020204020204" pitchFamily="34" charset="-122"/>
              <a:ea typeface="微软雅黑" panose="020B0503020204020204" pitchFamily="34" charset="-122"/>
            </a:endParaRPr>
          </a:p>
          <a:p>
            <a:pPr>
              <a:lnSpc>
                <a:spcPct val="150000"/>
              </a:lnSpc>
            </a:pPr>
            <a:endParaRPr lang="en-US" altLang="zh-CN" sz="1200" b="1" dirty="0" smtClean="0">
              <a:latin typeface="微软雅黑" panose="020B0503020204020204" pitchFamily="34" charset="-122"/>
              <a:ea typeface="微软雅黑" panose="020B0503020204020204" pitchFamily="34" charset="-122"/>
            </a:endParaRPr>
          </a:p>
          <a:p>
            <a:pPr>
              <a:lnSpc>
                <a:spcPct val="150000"/>
              </a:lnSpc>
            </a:pPr>
            <a:endParaRPr lang="en-US" altLang="zh-CN" sz="1200" b="1" dirty="0" smtClean="0">
              <a:latin typeface="微软雅黑" panose="020B0503020204020204" pitchFamily="34" charset="-122"/>
              <a:ea typeface="微软雅黑" panose="020B0503020204020204" pitchFamily="34" charset="-122"/>
            </a:endParaRPr>
          </a:p>
          <a:p>
            <a:pPr>
              <a:lnSpc>
                <a:spcPct val="150000"/>
              </a:lnSpc>
            </a:pPr>
            <a:endParaRPr lang="en-US" altLang="zh-CN" sz="1200" b="1" dirty="0" smtClean="0">
              <a:latin typeface="微软雅黑" panose="020B0503020204020204" pitchFamily="34" charset="-122"/>
              <a:ea typeface="微软雅黑" panose="020B0503020204020204" pitchFamily="34" charset="-122"/>
            </a:endParaRPr>
          </a:p>
          <a:p>
            <a:pPr>
              <a:lnSpc>
                <a:spcPct val="150000"/>
              </a:lnSpc>
            </a:pPr>
            <a:endParaRPr lang="en-US" altLang="zh-CN" sz="1200" b="1" dirty="0" smtClean="0">
              <a:latin typeface="微软雅黑" panose="020B0503020204020204" pitchFamily="34" charset="-122"/>
              <a:ea typeface="微软雅黑" panose="020B0503020204020204" pitchFamily="34" charset="-122"/>
            </a:endParaRPr>
          </a:p>
          <a:p>
            <a:pPr>
              <a:lnSpc>
                <a:spcPct val="150000"/>
              </a:lnSpc>
            </a:pPr>
            <a:endParaRPr lang="en-US" altLang="zh-CN" sz="1200" b="1" dirty="0" smtClean="0">
              <a:latin typeface="微软雅黑" panose="020B0503020204020204" pitchFamily="34" charset="-122"/>
              <a:ea typeface="微软雅黑" panose="020B0503020204020204" pitchFamily="34" charset="-122"/>
            </a:endParaRPr>
          </a:p>
          <a:p>
            <a:pPr>
              <a:lnSpc>
                <a:spcPct val="150000"/>
              </a:lnSpc>
            </a:pPr>
            <a:endParaRPr lang="en-US" altLang="zh-CN" sz="1200" b="1" dirty="0">
              <a:latin typeface="微软雅黑" panose="020B0503020204020204" pitchFamily="34" charset="-122"/>
              <a:ea typeface="微软雅黑" panose="020B0503020204020204" pitchFamily="34" charset="-122"/>
            </a:endParaRPr>
          </a:p>
          <a:p>
            <a:pPr>
              <a:lnSpc>
                <a:spcPct val="150000"/>
              </a:lnSpc>
            </a:pPr>
            <a:endParaRPr lang="en-US" altLang="zh-CN" sz="1200" b="1" dirty="0" smtClean="0">
              <a:latin typeface="微软雅黑" panose="020B0503020204020204" pitchFamily="34" charset="-122"/>
              <a:ea typeface="微软雅黑" panose="020B0503020204020204" pitchFamily="34" charset="-122"/>
            </a:endParaRPr>
          </a:p>
          <a:p>
            <a:pPr>
              <a:lnSpc>
                <a:spcPct val="150000"/>
              </a:lnSpc>
            </a:pPr>
            <a:endParaRPr lang="en-US" altLang="zh-CN" sz="1200" b="1" dirty="0" smtClean="0">
              <a:latin typeface="微软雅黑" panose="020B0503020204020204" pitchFamily="34" charset="-122"/>
              <a:ea typeface="微软雅黑" panose="020B0503020204020204" pitchFamily="34" charset="-122"/>
            </a:endParaRPr>
          </a:p>
          <a:p>
            <a:pPr>
              <a:lnSpc>
                <a:spcPct val="150000"/>
              </a:lnSpc>
            </a:pPr>
            <a:endParaRPr lang="en-US" altLang="zh-CN" sz="1200" b="1" dirty="0" smtClean="0">
              <a:latin typeface="微软雅黑" panose="020B0503020204020204" pitchFamily="34" charset="-122"/>
              <a:ea typeface="微软雅黑" panose="020B0503020204020204" pitchFamily="34" charset="-122"/>
            </a:endParaRPr>
          </a:p>
          <a:p>
            <a:pPr>
              <a:lnSpc>
                <a:spcPct val="150000"/>
              </a:lnSpc>
            </a:pPr>
            <a:endParaRPr lang="en-US" altLang="zh-CN" sz="1200" b="1" dirty="0" smtClean="0">
              <a:latin typeface="微软雅黑" panose="020B0503020204020204" pitchFamily="34" charset="-122"/>
              <a:ea typeface="微软雅黑" panose="020B0503020204020204" pitchFamily="34" charset="-122"/>
            </a:endParaRPr>
          </a:p>
          <a:p>
            <a:pPr>
              <a:lnSpc>
                <a:spcPct val="150000"/>
              </a:lnSpc>
            </a:pPr>
            <a:endParaRPr lang="en-US" altLang="zh-CN" sz="1200" b="1" dirty="0" smtClean="0">
              <a:latin typeface="微软雅黑" panose="020B0503020204020204" pitchFamily="34" charset="-122"/>
              <a:ea typeface="微软雅黑" panose="020B0503020204020204" pitchFamily="34" charset="-122"/>
            </a:endParaRPr>
          </a:p>
          <a:p>
            <a:pPr>
              <a:lnSpc>
                <a:spcPct val="150000"/>
              </a:lnSpc>
            </a:pPr>
            <a:endParaRPr lang="en-US" altLang="zh-CN" sz="1200" b="1" dirty="0" smtClean="0">
              <a:latin typeface="微软雅黑" panose="020B0503020204020204" pitchFamily="34" charset="-122"/>
              <a:ea typeface="微软雅黑" panose="020B0503020204020204" pitchFamily="34" charset="-122"/>
            </a:endParaRPr>
          </a:p>
          <a:p>
            <a:pPr>
              <a:lnSpc>
                <a:spcPct val="150000"/>
              </a:lnSpc>
            </a:pPr>
            <a:endParaRPr lang="en-US" altLang="zh-CN" sz="1200" b="1" dirty="0" smtClean="0">
              <a:latin typeface="微软雅黑" panose="020B0503020204020204" pitchFamily="34" charset="-122"/>
              <a:ea typeface="微软雅黑" panose="020B0503020204020204" pitchFamily="34" charset="-122"/>
            </a:endParaRPr>
          </a:p>
          <a:p>
            <a:pPr>
              <a:lnSpc>
                <a:spcPct val="150000"/>
              </a:lnSpc>
            </a:pPr>
            <a:endParaRPr lang="en-US" altLang="zh-CN" sz="1200" b="1" dirty="0" smtClean="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2"/>
          <a:stretch>
            <a:fillRect/>
          </a:stretch>
        </p:blipFill>
        <p:spPr>
          <a:xfrm>
            <a:off x="4695613" y="959377"/>
            <a:ext cx="6870356" cy="5133163"/>
          </a:xfrm>
          <a:prstGeom prst="rect">
            <a:avLst/>
          </a:prstGeom>
        </p:spPr>
      </p:pic>
      <p:sp>
        <p:nvSpPr>
          <p:cNvPr id="39" name="圆角矩形 38"/>
          <p:cNvSpPr/>
          <p:nvPr/>
        </p:nvSpPr>
        <p:spPr bwMode="auto">
          <a:xfrm rot="19778151">
            <a:off x="4516330" y="995650"/>
            <a:ext cx="718787" cy="288608"/>
          </a:xfrm>
          <a:prstGeom prst="roundRect">
            <a:avLst/>
          </a:prstGeom>
          <a:solidFill>
            <a:sysClr val="window" lastClr="FFFFFF"/>
          </a:solidFill>
          <a:ln w="19050" cap="flat" cmpd="sng" algn="ctr">
            <a:solidFill>
              <a:srgbClr val="00A5AE"/>
            </a:solidFill>
            <a:prstDash val="solid"/>
          </a:ln>
          <a:effectLst/>
        </p:spPr>
        <p:txBody>
          <a:bodyPr wrap="square" anchor="ctr" anchorCtr="1">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fontAlgn="auto">
              <a:spcBef>
                <a:spcPts val="0"/>
              </a:spcBef>
              <a:spcAft>
                <a:spcPts val="0"/>
              </a:spcAft>
              <a:defRPr/>
            </a:pPr>
            <a:r>
              <a:rPr lang="zh-CN" altLang="en-US" b="1" kern="0" dirty="0" smtClean="0">
                <a:solidFill>
                  <a:srgbClr val="FF0000"/>
                </a:solidFill>
                <a:latin typeface="微软雅黑" panose="020B0503020204020204" pitchFamily="34" charset="-122"/>
                <a:ea typeface="微软雅黑" panose="020B0503020204020204" pitchFamily="34" charset="-122"/>
              </a:rPr>
              <a:t>示例</a:t>
            </a:r>
            <a:endParaRPr lang="zh-CN" altLang="en-US" b="1" kern="0" dirty="0">
              <a:solidFill>
                <a:srgbClr val="FF0000"/>
              </a:solidFill>
              <a:latin typeface="微软雅黑" panose="020B0503020204020204" pitchFamily="34" charset="-122"/>
              <a:ea typeface="微软雅黑" panose="020B0503020204020204" pitchFamily="34" charset="-122"/>
            </a:endParaRPr>
          </a:p>
        </p:txBody>
      </p:sp>
      <p:sp>
        <p:nvSpPr>
          <p:cNvPr id="40" name="流程图: 过程 39"/>
          <p:cNvSpPr/>
          <p:nvPr/>
        </p:nvSpPr>
        <p:spPr bwMode="auto">
          <a:xfrm>
            <a:off x="3842291" y="2605228"/>
            <a:ext cx="1806627" cy="762210"/>
          </a:xfrm>
          <a:prstGeom prst="flowChartProcess">
            <a:avLst/>
          </a:prstGeom>
          <a:noFill/>
          <a:ln w="19050" cap="flat" cmpd="sng" algn="ctr">
            <a:solidFill>
              <a:srgbClr val="C00000"/>
            </a:solidFill>
            <a:prstDash val="sysDash"/>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pic>
        <p:nvPicPr>
          <p:cNvPr id="41" name="Picture 2"/>
          <p:cNvPicPr>
            <a:picLocks noChangeAspect="1" noChangeArrowheads="1"/>
          </p:cNvPicPr>
          <p:nvPr/>
        </p:nvPicPr>
        <p:blipFill>
          <a:blip r:embed="rId3" cstate="email"/>
          <a:srcRect/>
          <a:stretch>
            <a:fillRect/>
          </a:stretch>
        </p:blipFill>
        <p:spPr bwMode="auto">
          <a:xfrm>
            <a:off x="4622979" y="2859290"/>
            <a:ext cx="211331" cy="203632"/>
          </a:xfrm>
          <a:prstGeom prst="rect">
            <a:avLst/>
          </a:prstGeom>
          <a:noFill/>
          <a:ln w="9525">
            <a:noFill/>
            <a:bevel/>
          </a:ln>
        </p:spPr>
      </p:pic>
      <p:pic>
        <p:nvPicPr>
          <p:cNvPr id="42" name="图片 41"/>
          <p:cNvPicPr>
            <a:picLocks noChangeAspect="1"/>
          </p:cNvPicPr>
          <p:nvPr/>
        </p:nvPicPr>
        <p:blipFill>
          <a:blip r:embed="rId4"/>
          <a:stretch>
            <a:fillRect/>
          </a:stretch>
        </p:blipFill>
        <p:spPr>
          <a:xfrm>
            <a:off x="4846954" y="2863329"/>
            <a:ext cx="192423" cy="245952"/>
          </a:xfrm>
          <a:prstGeom prst="rect">
            <a:avLst/>
          </a:prstGeom>
        </p:spPr>
      </p:pic>
      <p:pic>
        <p:nvPicPr>
          <p:cNvPr id="43" name="图片 42"/>
          <p:cNvPicPr>
            <a:picLocks noChangeAspect="1"/>
          </p:cNvPicPr>
          <p:nvPr/>
        </p:nvPicPr>
        <p:blipFill>
          <a:blip r:embed="rId5"/>
          <a:stretch>
            <a:fillRect/>
          </a:stretch>
        </p:blipFill>
        <p:spPr>
          <a:xfrm>
            <a:off x="4323904" y="2890905"/>
            <a:ext cx="266520" cy="203128"/>
          </a:xfrm>
          <a:prstGeom prst="rect">
            <a:avLst/>
          </a:prstGeom>
        </p:spPr>
      </p:pic>
      <p:pic>
        <p:nvPicPr>
          <p:cNvPr id="44" name="图片 43"/>
          <p:cNvPicPr>
            <a:picLocks noChangeAspect="1"/>
          </p:cNvPicPr>
          <p:nvPr/>
        </p:nvPicPr>
        <p:blipFill>
          <a:blip r:embed="rId6"/>
          <a:stretch>
            <a:fillRect/>
          </a:stretch>
        </p:blipFill>
        <p:spPr>
          <a:xfrm>
            <a:off x="3858767" y="2605228"/>
            <a:ext cx="313421" cy="256708"/>
          </a:xfrm>
          <a:prstGeom prst="rect">
            <a:avLst/>
          </a:prstGeom>
        </p:spPr>
      </p:pic>
      <p:pic>
        <p:nvPicPr>
          <p:cNvPr id="45" name="Picture 3"/>
          <p:cNvPicPr>
            <a:picLocks noChangeAspect="1" noChangeArrowheads="1"/>
          </p:cNvPicPr>
          <p:nvPr/>
        </p:nvPicPr>
        <p:blipFill rotWithShape="1">
          <a:blip r:embed="rId7" cstate="email"/>
          <a:srcRect t="-1" r="3238" b="20425"/>
          <a:stretch>
            <a:fillRect/>
          </a:stretch>
        </p:blipFill>
        <p:spPr bwMode="auto">
          <a:xfrm>
            <a:off x="3912807" y="3089933"/>
            <a:ext cx="224104" cy="225647"/>
          </a:xfrm>
          <a:prstGeom prst="rect">
            <a:avLst/>
          </a:prstGeom>
          <a:noFill/>
          <a:ln w="9525">
            <a:noFill/>
            <a:miter lim="800000"/>
            <a:headEnd/>
            <a:tailEnd/>
          </a:ln>
        </p:spPr>
      </p:pic>
      <p:pic>
        <p:nvPicPr>
          <p:cNvPr id="46" name="Picture 18"/>
          <p:cNvPicPr>
            <a:picLocks noChangeAspect="1" noChangeArrowheads="1"/>
          </p:cNvPicPr>
          <p:nvPr/>
        </p:nvPicPr>
        <p:blipFill>
          <a:blip r:embed="rId8" cstate="email"/>
          <a:srcRect/>
          <a:stretch>
            <a:fillRect/>
          </a:stretch>
        </p:blipFill>
        <p:spPr bwMode="auto">
          <a:xfrm>
            <a:off x="3908666" y="2898377"/>
            <a:ext cx="305334" cy="210904"/>
          </a:xfrm>
          <a:prstGeom prst="rect">
            <a:avLst/>
          </a:prstGeom>
          <a:noFill/>
          <a:ln w="9525">
            <a:noFill/>
            <a:miter lim="800000"/>
            <a:headEnd/>
            <a:tailEnd/>
          </a:ln>
        </p:spPr>
      </p:pic>
      <p:pic>
        <p:nvPicPr>
          <p:cNvPr id="47" name="Picture 4"/>
          <p:cNvPicPr>
            <a:picLocks noChangeAspect="1" noChangeArrowheads="1"/>
          </p:cNvPicPr>
          <p:nvPr/>
        </p:nvPicPr>
        <p:blipFill>
          <a:blip r:embed="rId9" cstate="email"/>
          <a:srcRect/>
          <a:stretch>
            <a:fillRect/>
          </a:stretch>
        </p:blipFill>
        <p:spPr bwMode="auto">
          <a:xfrm>
            <a:off x="4316047" y="3164949"/>
            <a:ext cx="274377" cy="150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14"/>
          <p:cNvPicPr>
            <a:picLocks noChangeAspect="1" noChangeArrowheads="1"/>
          </p:cNvPicPr>
          <p:nvPr/>
        </p:nvPicPr>
        <p:blipFill>
          <a:blip r:embed="rId10" cstate="email"/>
          <a:srcRect/>
          <a:stretch>
            <a:fillRect/>
          </a:stretch>
        </p:blipFill>
        <p:spPr bwMode="auto">
          <a:xfrm>
            <a:off x="4319189" y="2622667"/>
            <a:ext cx="289325" cy="275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
          <p:cNvPicPr>
            <a:picLocks noChangeAspect="1" noChangeArrowheads="1"/>
          </p:cNvPicPr>
          <p:nvPr/>
        </p:nvPicPr>
        <p:blipFill>
          <a:blip r:embed="rId11" cstate="email"/>
          <a:srcRect/>
          <a:stretch>
            <a:fillRect/>
          </a:stretch>
        </p:blipFill>
        <p:spPr bwMode="auto">
          <a:xfrm>
            <a:off x="5055840" y="2850694"/>
            <a:ext cx="329037" cy="30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79" descr="b9d8b701884f2b151d9583f8">
            <a:hlinkClick r:id="rId12"/>
          </p:cNvPr>
          <p:cNvPicPr>
            <a:picLocks noChangeAspect="1" noChangeArrowheads="1"/>
          </p:cNvPicPr>
          <p:nvPr/>
        </p:nvPicPr>
        <p:blipFill>
          <a:blip r:embed="rId13" cstate="email"/>
          <a:srcRect/>
          <a:stretch>
            <a:fillRect/>
          </a:stretch>
        </p:blipFill>
        <p:spPr bwMode="auto">
          <a:xfrm>
            <a:off x="4688261" y="3069441"/>
            <a:ext cx="278070" cy="2555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 name="Picture 10" descr="E:\广汽传祺\开拓系\汽车商标\广汽丰田.png"/>
          <p:cNvPicPr>
            <a:picLocks noChangeAspect="1" noChangeArrowheads="1"/>
          </p:cNvPicPr>
          <p:nvPr/>
        </p:nvPicPr>
        <p:blipFill>
          <a:blip r:embed="rId14" cstate="email"/>
          <a:srcRect/>
          <a:stretch>
            <a:fillRect/>
          </a:stretch>
        </p:blipFill>
        <p:spPr bwMode="auto">
          <a:xfrm>
            <a:off x="4628755" y="2624756"/>
            <a:ext cx="411109" cy="184290"/>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直接箭头连接符 23"/>
          <p:cNvCxnSpPr/>
          <p:nvPr/>
        </p:nvCxnSpPr>
        <p:spPr>
          <a:xfrm flipV="1">
            <a:off x="5686658" y="1731733"/>
            <a:ext cx="2742091" cy="107731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a:off x="5680280" y="3062922"/>
            <a:ext cx="3103502" cy="176769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a:off x="5686658" y="3240264"/>
            <a:ext cx="1371045" cy="249219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0" name="矩形标注 59"/>
          <p:cNvSpPr/>
          <p:nvPr/>
        </p:nvSpPr>
        <p:spPr bwMode="auto">
          <a:xfrm>
            <a:off x="9006997" y="5145526"/>
            <a:ext cx="812644" cy="294526"/>
          </a:xfrm>
          <a:prstGeom prst="wedgeRectCallout">
            <a:avLst>
              <a:gd name="adj1" fmla="val -63792"/>
              <a:gd name="adj2" fmla="val -115200"/>
            </a:avLst>
          </a:prstGeom>
          <a:solidFill>
            <a:srgbClr val="FF0000"/>
          </a:solidFill>
          <a:ln w="9525" cap="flat" cmpd="sng" algn="ctr">
            <a:solidFill>
              <a:schemeClr val="tx1"/>
            </a:solidFill>
            <a:prstDash val="solid"/>
            <a:round/>
            <a:headEnd type="none" w="med" len="med"/>
            <a:tailEnd type="none" w="med" len="med"/>
          </a:ln>
          <a:effectLst/>
        </p:spPr>
        <p:txBody>
          <a:bodyPr/>
          <a:lstStyle/>
          <a:p>
            <a:pPr>
              <a:buFont typeface="Arial" panose="020B0604020202020204" pitchFamily="34" charset="0"/>
              <a:buNone/>
              <a:defRPr/>
            </a:pPr>
            <a:r>
              <a:rPr lang="zh-CN" altLang="en-US" sz="1000" b="1" dirty="0" smtClean="0">
                <a:solidFill>
                  <a:schemeClr val="bg1"/>
                </a:solidFill>
                <a:latin typeface="微软雅黑" panose="020B0503020204020204" pitchFamily="34" charset="-122"/>
                <a:ea typeface="微软雅黑" panose="020B0503020204020204" pitchFamily="34" charset="-122"/>
              </a:rPr>
              <a:t>选址位置</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1" name="矩形标注 60"/>
          <p:cNvSpPr/>
          <p:nvPr/>
        </p:nvSpPr>
        <p:spPr bwMode="auto">
          <a:xfrm>
            <a:off x="8600177" y="1975863"/>
            <a:ext cx="812644" cy="294526"/>
          </a:xfrm>
          <a:prstGeom prst="wedgeRectCallout">
            <a:avLst>
              <a:gd name="adj1" fmla="val -63792"/>
              <a:gd name="adj2" fmla="val -115200"/>
            </a:avLst>
          </a:prstGeom>
          <a:solidFill>
            <a:srgbClr val="FF0000"/>
          </a:solidFill>
          <a:ln w="9525" cap="flat" cmpd="sng" algn="ctr">
            <a:solidFill>
              <a:schemeClr val="tx1"/>
            </a:solidFill>
            <a:prstDash val="solid"/>
            <a:round/>
            <a:headEnd type="none" w="med" len="med"/>
            <a:tailEnd type="none" w="med" len="med"/>
          </a:ln>
          <a:effectLst/>
        </p:spPr>
        <p:txBody>
          <a:bodyPr/>
          <a:lstStyle/>
          <a:p>
            <a:pPr>
              <a:buFont typeface="Arial" panose="020B0604020202020204" pitchFamily="34" charset="0"/>
              <a:buNone/>
              <a:defRPr/>
            </a:pPr>
            <a:r>
              <a:rPr lang="zh-CN" altLang="en-US" sz="1000" b="1" dirty="0" smtClean="0">
                <a:solidFill>
                  <a:schemeClr val="bg1"/>
                </a:solidFill>
                <a:latin typeface="微软雅黑" panose="020B0503020204020204" pitchFamily="34" charset="-122"/>
                <a:ea typeface="微软雅黑" panose="020B0503020204020204" pitchFamily="34" charset="-122"/>
              </a:rPr>
              <a:t>选址位置</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5"/>
          <a:stretch>
            <a:fillRect/>
          </a:stretch>
        </p:blipFill>
        <p:spPr>
          <a:xfrm>
            <a:off x="9329775" y="1657362"/>
            <a:ext cx="358567" cy="255520"/>
          </a:xfrm>
          <a:prstGeom prst="rect">
            <a:avLst/>
          </a:prstGeom>
        </p:spPr>
      </p:pic>
      <p:pic>
        <p:nvPicPr>
          <p:cNvPr id="25" name="图片 24"/>
          <p:cNvPicPr>
            <a:picLocks noChangeAspect="1"/>
          </p:cNvPicPr>
          <p:nvPr/>
        </p:nvPicPr>
        <p:blipFill>
          <a:blip r:embed="rId15"/>
          <a:stretch>
            <a:fillRect/>
          </a:stretch>
        </p:blipFill>
        <p:spPr>
          <a:xfrm>
            <a:off x="8612113" y="4956581"/>
            <a:ext cx="358567" cy="25552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407511" y="223582"/>
            <a:ext cx="2031325" cy="368300"/>
          </a:xfrm>
          <a:prstGeom prst="rect">
            <a:avLst/>
          </a:prstGeom>
          <a:noFill/>
          <a:ln w="9525">
            <a:noFill/>
            <a:miter lim="800000"/>
          </a:ln>
        </p:spPr>
        <p:txBody>
          <a:bodyPr wrap="square">
            <a:spAutoFit/>
          </a:bodyPr>
          <a:lstStyle/>
          <a:p>
            <a:pPr eaLnBrk="0" hangingPunct="0"/>
            <a:r>
              <a:rPr lang="zh-CN" altLang="en-US" b="1" dirty="0">
                <a:latin typeface="微软雅黑" panose="020B0503020204020204" pitchFamily="34" charset="-122"/>
                <a:ea typeface="微软雅黑" panose="020B0503020204020204" pitchFamily="34" charset="-122"/>
              </a:rPr>
              <a:t>拟建场地所在位置</a:t>
            </a:r>
          </a:p>
        </p:txBody>
      </p:sp>
      <p:sp>
        <p:nvSpPr>
          <p:cNvPr id="24" name="矩形 23"/>
          <p:cNvSpPr/>
          <p:nvPr/>
        </p:nvSpPr>
        <p:spPr>
          <a:xfrm>
            <a:off x="993099" y="702169"/>
            <a:ext cx="2381250" cy="368300"/>
          </a:xfrm>
          <a:prstGeom prst="rect">
            <a:avLst/>
          </a:prstGeom>
        </p:spPr>
        <p:txBody>
          <a:bodyPr wrap="none">
            <a:spAutoFit/>
          </a:bodyPr>
          <a:lstStyle/>
          <a:p>
            <a:r>
              <a:rPr lang="en-US" altLang="zh-CN" b="1" dirty="0">
                <a:latin typeface="微软雅黑" panose="020B0503020204020204" pitchFamily="34" charset="-122"/>
                <a:ea typeface="微软雅黑" panose="020B0503020204020204" pitchFamily="34" charset="-122"/>
                <a:sym typeface="Wingdings" panose="05000000000000000000" pitchFamily="2" charset="2"/>
              </a:rPr>
              <a:t>1</a:t>
            </a:r>
            <a:r>
              <a:rPr lang="zh-CN" altLang="en-US" b="1" dirty="0">
                <a:latin typeface="微软雅黑" panose="020B0503020204020204" pitchFamily="34" charset="-122"/>
                <a:ea typeface="微软雅黑" panose="020B0503020204020204" pitchFamily="34" charset="-122"/>
                <a:sym typeface="Wingdings" panose="05000000000000000000" pitchFamily="2" charset="2"/>
              </a:rPr>
              <a:t>公里范围内汽车品牌</a:t>
            </a:r>
            <a:endParaRPr lang="zh-CN" altLang="en-US" dirty="0"/>
          </a:p>
        </p:txBody>
      </p:sp>
      <p:pic>
        <p:nvPicPr>
          <p:cNvPr id="22" name="图片 21"/>
          <p:cNvPicPr>
            <a:picLocks noChangeAspect="1"/>
          </p:cNvPicPr>
          <p:nvPr/>
        </p:nvPicPr>
        <p:blipFill>
          <a:blip r:embed="rId2"/>
          <a:stretch>
            <a:fillRect/>
          </a:stretch>
        </p:blipFill>
        <p:spPr>
          <a:xfrm>
            <a:off x="1963884" y="1071501"/>
            <a:ext cx="7812844" cy="5318541"/>
          </a:xfrm>
          <a:prstGeom prst="rect">
            <a:avLst/>
          </a:prstGeom>
        </p:spPr>
      </p:pic>
      <p:pic>
        <p:nvPicPr>
          <p:cNvPr id="26" name="Picture 4"/>
          <p:cNvPicPr>
            <a:picLocks noChangeAspect="1" noChangeArrowheads="1"/>
          </p:cNvPicPr>
          <p:nvPr/>
        </p:nvPicPr>
        <p:blipFill>
          <a:blip r:embed="rId3" cstate="email"/>
          <a:srcRect/>
          <a:stretch>
            <a:fillRect/>
          </a:stretch>
        </p:blipFill>
        <p:spPr bwMode="auto">
          <a:xfrm rot="18451592">
            <a:off x="5924026" y="3137961"/>
            <a:ext cx="685911" cy="473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4"/>
          <p:cNvPicPr>
            <a:picLocks noChangeAspect="1" noChangeArrowheads="1"/>
          </p:cNvPicPr>
          <p:nvPr/>
        </p:nvPicPr>
        <p:blipFill>
          <a:blip r:embed="rId4" cstate="email"/>
          <a:srcRect/>
          <a:stretch>
            <a:fillRect/>
          </a:stretch>
        </p:blipFill>
        <p:spPr bwMode="auto">
          <a:xfrm rot="2121547">
            <a:off x="7531623" y="4034116"/>
            <a:ext cx="621590" cy="592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3"/>
          <p:cNvPicPr>
            <a:picLocks noChangeAspect="1" noChangeArrowheads="1"/>
          </p:cNvPicPr>
          <p:nvPr/>
        </p:nvPicPr>
        <p:blipFill>
          <a:blip r:embed="rId5" cstate="print"/>
          <a:srcRect/>
          <a:stretch>
            <a:fillRect/>
          </a:stretch>
        </p:blipFill>
        <p:spPr bwMode="auto">
          <a:xfrm rot="18510990">
            <a:off x="6554939" y="2155056"/>
            <a:ext cx="1055329" cy="230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0" descr="E:\广汽传祺\开拓系\汽车商标\雷诺.jpg"/>
          <p:cNvPicPr>
            <a:picLocks noChangeAspect="1" noChangeArrowheads="1"/>
          </p:cNvPicPr>
          <p:nvPr/>
        </p:nvPicPr>
        <p:blipFill>
          <a:blip r:embed="rId6" cstate="email"/>
          <a:srcRect/>
          <a:stretch>
            <a:fillRect/>
          </a:stretch>
        </p:blipFill>
        <p:spPr bwMode="auto">
          <a:xfrm rot="1870613">
            <a:off x="3475039" y="5030166"/>
            <a:ext cx="587231" cy="47496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p:cNvPicPr>
            <a:picLocks noChangeAspect="1" noChangeArrowheads="1"/>
          </p:cNvPicPr>
          <p:nvPr/>
        </p:nvPicPr>
        <p:blipFill>
          <a:blip r:embed="rId7" cstate="email"/>
          <a:srcRect/>
          <a:stretch>
            <a:fillRect/>
          </a:stretch>
        </p:blipFill>
        <p:spPr bwMode="auto">
          <a:xfrm>
            <a:off x="5697812" y="1299384"/>
            <a:ext cx="569169" cy="31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8" cstate="email"/>
          <a:srcRect/>
          <a:stretch>
            <a:fillRect/>
          </a:stretch>
        </p:blipFill>
        <p:spPr bwMode="auto">
          <a:xfrm rot="2151317">
            <a:off x="6756925" y="3397486"/>
            <a:ext cx="642101" cy="597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a:blip r:embed="rId9" cstate="email"/>
          <a:srcRect/>
          <a:stretch>
            <a:fillRect/>
          </a:stretch>
        </p:blipFill>
        <p:spPr bwMode="auto">
          <a:xfrm rot="18400750">
            <a:off x="6973020" y="2464983"/>
            <a:ext cx="1241995" cy="350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108" descr="4abae5edebbf9c7f79f05528">
            <a:hlinkClick r:id="rId10"/>
          </p:cNvPr>
          <p:cNvPicPr>
            <a:picLocks noChangeAspect="1" noChangeArrowheads="1"/>
          </p:cNvPicPr>
          <p:nvPr/>
        </p:nvPicPr>
        <p:blipFill>
          <a:blip r:embed="rId11" cstate="email"/>
          <a:srcRect/>
          <a:stretch>
            <a:fillRect/>
          </a:stretch>
        </p:blipFill>
        <p:spPr bwMode="auto">
          <a:xfrm rot="2112711">
            <a:off x="7589095" y="2770885"/>
            <a:ext cx="498420" cy="5301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4" name="Picture 81" descr="id=PjTzPj0zr0&amp;gp=402&amp;time=nHcLPWczPH6dns">
            <a:hlinkClick r:id="rId12"/>
          </p:cNvPr>
          <p:cNvPicPr>
            <a:picLocks noChangeAspect="1" noChangeArrowheads="1"/>
          </p:cNvPicPr>
          <p:nvPr/>
        </p:nvPicPr>
        <p:blipFill>
          <a:blip r:embed="rId13" cstate="email">
            <a:clrChange>
              <a:clrFrom>
                <a:srgbClr val="F9FFFF"/>
              </a:clrFrom>
              <a:clrTo>
                <a:srgbClr val="F9FFFF">
                  <a:alpha val="0"/>
                </a:srgbClr>
              </a:clrTo>
            </a:clrChange>
          </a:blip>
          <a:srcRect/>
          <a:stretch>
            <a:fillRect/>
          </a:stretch>
        </p:blipFill>
        <p:spPr bwMode="auto">
          <a:xfrm rot="2109671">
            <a:off x="6309402" y="3869448"/>
            <a:ext cx="708212" cy="6110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5" name="Picture 18"/>
          <p:cNvPicPr>
            <a:picLocks noChangeAspect="1" noChangeArrowheads="1"/>
          </p:cNvPicPr>
          <p:nvPr/>
        </p:nvPicPr>
        <p:blipFill>
          <a:blip r:embed="rId14" cstate="email"/>
          <a:srcRect/>
          <a:stretch>
            <a:fillRect/>
          </a:stretch>
        </p:blipFill>
        <p:spPr bwMode="auto">
          <a:xfrm rot="1731458">
            <a:off x="3874996" y="5571036"/>
            <a:ext cx="969429" cy="304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圆角矩形 35"/>
          <p:cNvSpPr/>
          <p:nvPr/>
        </p:nvSpPr>
        <p:spPr bwMode="auto">
          <a:xfrm rot="19778151">
            <a:off x="1721975" y="1212911"/>
            <a:ext cx="744726" cy="337945"/>
          </a:xfrm>
          <a:prstGeom prst="roundRect">
            <a:avLst/>
          </a:prstGeom>
          <a:solidFill>
            <a:sysClr val="window" lastClr="FFFFFF"/>
          </a:solidFill>
          <a:ln w="19050" cap="flat" cmpd="sng" algn="ctr">
            <a:solidFill>
              <a:srgbClr val="00A5AE"/>
            </a:solidFill>
            <a:prstDash val="solid"/>
          </a:ln>
          <a:effectLst/>
        </p:spPr>
        <p:txBody>
          <a:bodyPr anchor="ctr" anchorCtr="1">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fontAlgn="auto">
              <a:spcBef>
                <a:spcPts val="0"/>
              </a:spcBef>
              <a:spcAft>
                <a:spcPts val="0"/>
              </a:spcAft>
              <a:defRPr/>
            </a:pPr>
            <a:r>
              <a:rPr lang="zh-CN" altLang="en-US" sz="1400" b="1" kern="0" dirty="0">
                <a:solidFill>
                  <a:srgbClr val="FF0000"/>
                </a:solidFill>
                <a:latin typeface="微软雅黑" panose="020B0503020204020204" pitchFamily="34" charset="-122"/>
                <a:ea typeface="微软雅黑" panose="020B0503020204020204" pitchFamily="34" charset="-122"/>
              </a:rPr>
              <a:t>示例</a:t>
            </a:r>
          </a:p>
        </p:txBody>
      </p:sp>
      <p:sp>
        <p:nvSpPr>
          <p:cNvPr id="37" name="圆角矩形标注 36"/>
          <p:cNvSpPr/>
          <p:nvPr/>
        </p:nvSpPr>
        <p:spPr bwMode="auto">
          <a:xfrm rot="2055022">
            <a:off x="6796016" y="4910974"/>
            <a:ext cx="829781" cy="399516"/>
          </a:xfrm>
          <a:prstGeom prst="wedgeRoundRectCallout">
            <a:avLst>
              <a:gd name="adj1" fmla="val -5504"/>
              <a:gd name="adj2" fmla="val -124510"/>
              <a:gd name="adj3" fmla="val 16667"/>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候选地</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18"/>
          <p:cNvSpPr>
            <a:spLocks noChangeArrowheads="1"/>
          </p:cNvSpPr>
          <p:nvPr/>
        </p:nvSpPr>
        <p:spPr bwMode="auto">
          <a:xfrm>
            <a:off x="1027344" y="1014504"/>
            <a:ext cx="9959135" cy="4267179"/>
          </a:xfrm>
          <a:prstGeom prst="rect">
            <a:avLst/>
          </a:prstGeom>
          <a:solidFill>
            <a:srgbClr val="FFFFFF"/>
          </a:solidFill>
          <a:ln w="19050">
            <a:solidFill>
              <a:srgbClr val="000000"/>
            </a:solidFill>
            <a:miter lim="800000"/>
          </a:ln>
        </p:spPr>
        <p:txBody>
          <a:bodyPr vert="horz" wrap="square" lIns="91440" tIns="45720" rIns="91440" bIns="45720" numCol="1" anchor="t" anchorCtr="0" compatLnSpc="1"/>
          <a:lstStyle/>
          <a:p>
            <a:pPr marR="0" lvl="0" indent="0" algn="ctr" fontAlgn="base">
              <a:lnSpc>
                <a:spcPct val="100000"/>
              </a:lnSpc>
              <a:spcBef>
                <a:spcPct val="0"/>
              </a:spcBef>
              <a:spcAft>
                <a:spcPct val="0"/>
              </a:spcAft>
              <a:buClrTx/>
              <a:buSzTx/>
              <a:buFontTx/>
              <a:buNone/>
            </a:pPr>
            <a:r>
              <a:rPr lang="zh-CN" altLang="en-US" sz="1200" b="1" dirty="0">
                <a:solidFill>
                  <a:srgbClr val="0069C8"/>
                </a:solidFill>
                <a:latin typeface="微软雅黑" panose="020B0503020204020204" pitchFamily="34" charset="-122"/>
                <a:ea typeface="微软雅黑" panose="020B0503020204020204" pitchFamily="34" charset="-122"/>
              </a:rPr>
              <a:t>拟建店简易平面图</a:t>
            </a:r>
          </a:p>
          <a:p>
            <a:pPr marL="0" marR="0" lvl="0" indent="0" algn="l" defTabSz="914400" rtl="0" eaLnBrk="1" fontAlgn="base" latinLnBrk="0" hangingPunct="1">
              <a:lnSpc>
                <a:spcPct val="100000"/>
              </a:lnSpc>
              <a:spcBef>
                <a:spcPct val="0"/>
              </a:spcBef>
              <a:spcAft>
                <a:spcPct val="0"/>
              </a:spcAft>
              <a:buClrTx/>
              <a:buSzTx/>
              <a:buFontTx/>
              <a:buNone/>
            </a:pPr>
            <a:endParaRPr kumimoji="0" lang="zh-CN" sz="1100" b="0"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5" name="Rectangle 520"/>
          <p:cNvSpPr>
            <a:spLocks noChangeArrowheads="1"/>
          </p:cNvSpPr>
          <p:nvPr/>
        </p:nvSpPr>
        <p:spPr bwMode="auto">
          <a:xfrm>
            <a:off x="1116410" y="1055485"/>
            <a:ext cx="625379" cy="4177248"/>
          </a:xfrm>
          <a:prstGeom prst="rect">
            <a:avLst/>
          </a:prstGeom>
          <a:solidFill>
            <a:schemeClr val="accent1">
              <a:lumMod val="60000"/>
              <a:lumOff val="40000"/>
            </a:schemeClr>
          </a:solidFill>
          <a:ln w="9525">
            <a:noFill/>
            <a:miter lim="800000"/>
          </a:ln>
        </p:spPr>
        <p:txBody>
          <a:bodyPr vert="horz" wrap="square" lIns="91440" tIns="45720" rIns="91440" bIns="45720" numCol="1" anchor="ctr" anchorCtr="0" compatLnSpc="1"/>
          <a:lstStyle/>
          <a:p>
            <a:pPr algn="ctr" fontAlgn="base">
              <a:spcBef>
                <a:spcPct val="0"/>
              </a:spcBef>
              <a:spcAft>
                <a:spcPct val="0"/>
              </a:spcAft>
            </a:pPr>
            <a:endParaRPr lang="en-US" altLang="zh-CN" sz="1200" b="1" dirty="0" smtClean="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en-US" altLang="zh-CN" sz="1200" b="1" dirty="0" smtClean="0">
                <a:solidFill>
                  <a:schemeClr val="bg1"/>
                </a:solidFill>
                <a:latin typeface="微软雅黑" panose="020B0503020204020204" pitchFamily="34" charset="-122"/>
                <a:ea typeface="微软雅黑" panose="020B0503020204020204" pitchFamily="34" charset="-122"/>
              </a:rPr>
              <a:t>X</a:t>
            </a:r>
          </a:p>
          <a:p>
            <a:pPr algn="ctr" fontAlgn="base">
              <a:spcBef>
                <a:spcPct val="0"/>
              </a:spcBef>
              <a:spcAft>
                <a:spcPct val="0"/>
              </a:spcAft>
            </a:pPr>
            <a:endParaRPr lang="en-US" altLang="zh-CN" sz="1200" b="1"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en-US" altLang="zh-CN" sz="1200" b="1" dirty="0" smtClean="0">
                <a:solidFill>
                  <a:schemeClr val="bg1"/>
                </a:solidFill>
                <a:latin typeface="微软雅黑" panose="020B0503020204020204" pitchFamily="34" charset="-122"/>
                <a:ea typeface="微软雅黑" panose="020B0503020204020204" pitchFamily="34" charset="-122"/>
              </a:rPr>
              <a:t>X</a:t>
            </a:r>
          </a:p>
          <a:p>
            <a:pPr algn="ctr" fontAlgn="base">
              <a:spcBef>
                <a:spcPct val="0"/>
              </a:spcBef>
              <a:spcAft>
                <a:spcPct val="0"/>
              </a:spcAft>
            </a:pPr>
            <a:endParaRPr lang="en-US" altLang="zh-CN" sz="1200" b="1"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zh-CN" altLang="en-US" sz="1200" b="1" dirty="0">
                <a:solidFill>
                  <a:schemeClr val="bg1"/>
                </a:solidFill>
                <a:latin typeface="微软雅黑" panose="020B0503020204020204" pitchFamily="34" charset="-122"/>
                <a:ea typeface="微软雅黑" panose="020B0503020204020204" pitchFamily="34" charset="-122"/>
              </a:rPr>
              <a:t>大</a:t>
            </a:r>
          </a:p>
          <a:p>
            <a:pPr algn="ctr" fontAlgn="base">
              <a:spcBef>
                <a:spcPct val="0"/>
              </a:spcBef>
              <a:spcAft>
                <a:spcPct val="0"/>
              </a:spcAft>
            </a:pPr>
            <a:endParaRPr lang="zh-CN" altLang="en-US" sz="1200" b="1"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zh-CN" altLang="en-US" sz="1200" b="1" dirty="0">
                <a:solidFill>
                  <a:schemeClr val="bg1"/>
                </a:solidFill>
                <a:latin typeface="微软雅黑" panose="020B0503020204020204" pitchFamily="34" charset="-122"/>
                <a:ea typeface="微软雅黑" panose="020B0503020204020204" pitchFamily="34" charset="-122"/>
              </a:rPr>
              <a:t>道</a:t>
            </a:r>
          </a:p>
        </p:txBody>
      </p:sp>
      <p:grpSp>
        <p:nvGrpSpPr>
          <p:cNvPr id="28" name="组合 27"/>
          <p:cNvGrpSpPr/>
          <p:nvPr/>
        </p:nvGrpSpPr>
        <p:grpSpPr>
          <a:xfrm>
            <a:off x="2216081" y="1460310"/>
            <a:ext cx="8389478" cy="3541347"/>
            <a:chOff x="2475388" y="1839822"/>
            <a:chExt cx="7522743" cy="3175483"/>
          </a:xfrm>
        </p:grpSpPr>
        <p:sp>
          <p:nvSpPr>
            <p:cNvPr id="4" name="Rectangle 519"/>
            <p:cNvSpPr>
              <a:spLocks noChangeArrowheads="1"/>
            </p:cNvSpPr>
            <p:nvPr/>
          </p:nvSpPr>
          <p:spPr bwMode="auto">
            <a:xfrm>
              <a:off x="2475388" y="2217192"/>
              <a:ext cx="6817875" cy="2696229"/>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endParaRPr lang="zh-CN" altLang="en-US" sz="1100">
                <a:solidFill>
                  <a:schemeClr val="tx1">
                    <a:lumMod val="65000"/>
                    <a:lumOff val="35000"/>
                  </a:schemeClr>
                </a:solidFill>
              </a:endParaRPr>
            </a:p>
          </p:txBody>
        </p:sp>
        <p:sp>
          <p:nvSpPr>
            <p:cNvPr id="6" name="Rectangle 521"/>
            <p:cNvSpPr>
              <a:spLocks noChangeArrowheads="1"/>
            </p:cNvSpPr>
            <p:nvPr/>
          </p:nvSpPr>
          <p:spPr bwMode="auto">
            <a:xfrm>
              <a:off x="4050807" y="1839822"/>
              <a:ext cx="2949720" cy="247026"/>
            </a:xfrm>
            <a:prstGeom prst="rect">
              <a:avLst/>
            </a:prstGeom>
            <a:solidFill>
              <a:srgbClr val="FFFFFF"/>
            </a:solidFill>
            <a:ln w="9525">
              <a:noFill/>
              <a:miter lim="800000"/>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拟建店土地纵深</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米</a:t>
              </a:r>
            </a:p>
          </p:txBody>
        </p:sp>
        <p:sp>
          <p:nvSpPr>
            <p:cNvPr id="7" name="Rectangle 522"/>
            <p:cNvSpPr>
              <a:spLocks noChangeArrowheads="1"/>
            </p:cNvSpPr>
            <p:nvPr/>
          </p:nvSpPr>
          <p:spPr bwMode="auto">
            <a:xfrm>
              <a:off x="9604516" y="2412991"/>
              <a:ext cx="393615" cy="2142981"/>
            </a:xfrm>
            <a:prstGeom prst="rect">
              <a:avLst/>
            </a:prstGeom>
            <a:solidFill>
              <a:srgbClr val="FFFFFF"/>
            </a:solidFill>
            <a:ln w="9525">
              <a:noFill/>
              <a:miter lim="800000"/>
            </a:ln>
          </p:spPr>
          <p:txBody>
            <a:bodyPr vert="horz" wrap="square" lIns="91440" tIns="45720" rIns="91440" bIns="45720" numCol="1" anchor="ctr" anchorCtr="0" compatLnSpc="1"/>
            <a:lstStyle/>
            <a:p>
              <a:pPr marR="0" lvl="0" indent="0" algn="ctr" fontAlgn="base">
                <a:lnSpc>
                  <a:spcPct val="100000"/>
                </a:lnSpc>
                <a:spcBef>
                  <a:spcPct val="0"/>
                </a:spcBef>
                <a:spcAft>
                  <a:spcPct val="0"/>
                </a:spcAft>
                <a:buClrTx/>
                <a:buSzTx/>
                <a:buFontTx/>
                <a:buNone/>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建拟店土地宽度</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xx</a:t>
              </a:r>
            </a:p>
            <a:p>
              <a:pPr marR="0" lvl="0" indent="0" algn="ctr" fontAlgn="base">
                <a:lnSpc>
                  <a:spcPct val="100000"/>
                </a:lnSpc>
                <a:spcBef>
                  <a:spcPct val="0"/>
                </a:spcBef>
                <a:spcAft>
                  <a:spcPct val="0"/>
                </a:spcAft>
                <a:buClrTx/>
                <a:buSzTx/>
                <a:buFontTx/>
                <a:buNone/>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米</a:t>
              </a:r>
            </a:p>
          </p:txBody>
        </p:sp>
        <p:cxnSp>
          <p:nvCxnSpPr>
            <p:cNvPr id="8" name="AutoShape 523"/>
            <p:cNvCxnSpPr>
              <a:cxnSpLocks noChangeShapeType="1"/>
            </p:cNvCxnSpPr>
            <p:nvPr/>
          </p:nvCxnSpPr>
          <p:spPr bwMode="auto">
            <a:xfrm>
              <a:off x="2475388" y="2140352"/>
              <a:ext cx="6817875" cy="0"/>
            </a:xfrm>
            <a:prstGeom prst="straightConnector1">
              <a:avLst/>
            </a:prstGeom>
            <a:noFill/>
            <a:ln w="9525">
              <a:solidFill>
                <a:srgbClr val="000000"/>
              </a:solidFill>
              <a:round/>
              <a:headEnd type="triangle" w="med" len="med"/>
              <a:tailEnd type="triangle" w="med" len="med"/>
            </a:ln>
          </p:spPr>
        </p:cxnSp>
        <p:cxnSp>
          <p:nvCxnSpPr>
            <p:cNvPr id="9" name="AutoShape 524"/>
            <p:cNvCxnSpPr>
              <a:cxnSpLocks noChangeShapeType="1"/>
            </p:cNvCxnSpPr>
            <p:nvPr/>
          </p:nvCxnSpPr>
          <p:spPr bwMode="auto">
            <a:xfrm>
              <a:off x="9469480" y="2172226"/>
              <a:ext cx="0" cy="2774776"/>
            </a:xfrm>
            <a:prstGeom prst="straightConnector1">
              <a:avLst/>
            </a:prstGeom>
            <a:noFill/>
            <a:ln w="9525">
              <a:solidFill>
                <a:srgbClr val="000000"/>
              </a:solidFill>
              <a:round/>
              <a:headEnd type="triangle" w="med" len="med"/>
              <a:tailEnd type="triangle" w="med" len="med"/>
            </a:ln>
          </p:spPr>
        </p:cxnSp>
        <p:sp>
          <p:nvSpPr>
            <p:cNvPr id="10" name="Rectangle 525"/>
            <p:cNvSpPr>
              <a:spLocks noChangeArrowheads="1"/>
            </p:cNvSpPr>
            <p:nvPr/>
          </p:nvSpPr>
          <p:spPr bwMode="auto">
            <a:xfrm>
              <a:off x="3657192" y="2584316"/>
              <a:ext cx="2655705" cy="2014914"/>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endParaRPr lang="zh-CN" altLang="en-US" sz="1100">
                <a:solidFill>
                  <a:schemeClr val="tx1">
                    <a:lumMod val="65000"/>
                    <a:lumOff val="35000"/>
                  </a:schemeClr>
                </a:solidFill>
              </a:endParaRPr>
            </a:p>
          </p:txBody>
        </p:sp>
        <p:sp>
          <p:nvSpPr>
            <p:cNvPr id="11" name="Rectangle 526"/>
            <p:cNvSpPr>
              <a:spLocks noChangeArrowheads="1"/>
            </p:cNvSpPr>
            <p:nvPr/>
          </p:nvSpPr>
          <p:spPr bwMode="auto">
            <a:xfrm>
              <a:off x="3180256" y="2973638"/>
              <a:ext cx="359138" cy="1236270"/>
            </a:xfrm>
            <a:prstGeom prst="rect">
              <a:avLst/>
            </a:prstGeom>
            <a:solidFill>
              <a:srgbClr val="FFFFFF"/>
            </a:solidFill>
            <a:ln w="9525">
              <a:noFill/>
              <a:miter lim="800000"/>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展厅宽度</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米</a:t>
              </a:r>
            </a:p>
          </p:txBody>
        </p:sp>
        <p:cxnSp>
          <p:nvCxnSpPr>
            <p:cNvPr id="12" name="AutoShape 527"/>
            <p:cNvCxnSpPr>
              <a:cxnSpLocks noChangeShapeType="1"/>
            </p:cNvCxnSpPr>
            <p:nvPr/>
          </p:nvCxnSpPr>
          <p:spPr bwMode="auto">
            <a:xfrm>
              <a:off x="5275707" y="2584316"/>
              <a:ext cx="0" cy="2014914"/>
            </a:xfrm>
            <a:prstGeom prst="straightConnector1">
              <a:avLst/>
            </a:prstGeom>
            <a:noFill/>
            <a:ln w="9525">
              <a:solidFill>
                <a:srgbClr val="000000"/>
              </a:solidFill>
              <a:round/>
            </a:ln>
          </p:spPr>
        </p:cxnSp>
        <p:sp>
          <p:nvSpPr>
            <p:cNvPr id="13" name="Rectangle 529"/>
            <p:cNvSpPr>
              <a:spLocks noChangeArrowheads="1"/>
            </p:cNvSpPr>
            <p:nvPr/>
          </p:nvSpPr>
          <p:spPr bwMode="auto">
            <a:xfrm>
              <a:off x="3738596" y="2261019"/>
              <a:ext cx="1478691" cy="272070"/>
            </a:xfrm>
            <a:prstGeom prst="rect">
              <a:avLst/>
            </a:prstGeom>
            <a:solidFill>
              <a:srgbClr val="FFFFFF"/>
            </a:solidFill>
            <a:ln w="9525">
              <a:noFill/>
              <a:miter lim="800000"/>
            </a:ln>
          </p:spPr>
          <p:txBody>
            <a:bodyPr vert="horz" wrap="square" lIns="91440" tIns="45720" rIns="91440" bIns="45720" numCol="1" anchor="t" anchorCtr="0" compatLnSpc="1"/>
            <a:lstStyle/>
            <a:p>
              <a:pPr algn="ctr" fontAlgn="base">
                <a:spcBef>
                  <a:spcPct val="0"/>
                </a:spcBef>
                <a:spcAft>
                  <a:spcPct val="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展厅纵深 </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xx </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米</a:t>
              </a:r>
            </a:p>
          </p:txBody>
        </p:sp>
        <p:sp>
          <p:nvSpPr>
            <p:cNvPr id="14" name="Rectangle 530"/>
            <p:cNvSpPr>
              <a:spLocks noChangeArrowheads="1"/>
            </p:cNvSpPr>
            <p:nvPr/>
          </p:nvSpPr>
          <p:spPr bwMode="auto">
            <a:xfrm>
              <a:off x="6025587" y="2584316"/>
              <a:ext cx="1905825" cy="2014914"/>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endParaRPr lang="zh-CN" altLang="en-US" sz="1100">
                <a:solidFill>
                  <a:schemeClr val="tx1">
                    <a:lumMod val="65000"/>
                    <a:lumOff val="35000"/>
                  </a:schemeClr>
                </a:solidFill>
              </a:endParaRPr>
            </a:p>
          </p:txBody>
        </p:sp>
        <p:sp>
          <p:nvSpPr>
            <p:cNvPr id="15" name="Rectangle 531"/>
            <p:cNvSpPr>
              <a:spLocks noChangeArrowheads="1"/>
            </p:cNvSpPr>
            <p:nvPr/>
          </p:nvSpPr>
          <p:spPr bwMode="auto">
            <a:xfrm>
              <a:off x="6137638" y="4677778"/>
              <a:ext cx="1725778" cy="337527"/>
            </a:xfrm>
            <a:prstGeom prst="rect">
              <a:avLst/>
            </a:prstGeom>
            <a:noFill/>
            <a:ln w="9525">
              <a:noFill/>
              <a:miter lim="800000"/>
            </a:ln>
          </p:spPr>
          <p:txBody>
            <a:bodyPr vert="horz" wrap="square" lIns="91440" tIns="45720" rIns="91440" bIns="45720" numCol="1" anchor="t" anchorCtr="0" compatLnSpc="1"/>
            <a:lstStyle/>
            <a:p>
              <a:pPr algn="just" fontAlgn="base">
                <a:spcBef>
                  <a:spcPct val="0"/>
                </a:spcBef>
                <a:spcAft>
                  <a:spcPct val="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售后维修车间纵深 </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米</a:t>
              </a:r>
            </a:p>
          </p:txBody>
        </p:sp>
        <p:sp>
          <p:nvSpPr>
            <p:cNvPr id="16" name="Rectangle 532"/>
            <p:cNvSpPr>
              <a:spLocks noChangeArrowheads="1"/>
            </p:cNvSpPr>
            <p:nvPr/>
          </p:nvSpPr>
          <p:spPr bwMode="auto">
            <a:xfrm>
              <a:off x="5366688" y="3214973"/>
              <a:ext cx="631125" cy="815073"/>
            </a:xfrm>
            <a:prstGeom prst="rect">
              <a:avLst/>
            </a:prstGeom>
            <a:solidFill>
              <a:srgbClr val="FFFFFF"/>
            </a:solidFill>
            <a:ln w="9525">
              <a:noFill/>
              <a:miter lim="800000"/>
            </a:ln>
          </p:spPr>
          <p:txBody>
            <a:bodyPr vert="horz" wrap="square" lIns="91440" tIns="45720" rIns="91440" bIns="45720" numCol="1" anchor="t" anchorCtr="0" compatLnSpc="1"/>
            <a:lstStyle/>
            <a:p>
              <a:pPr marR="0" lvl="0" indent="0" algn="just" fontAlgn="base">
                <a:lnSpc>
                  <a:spcPct val="100000"/>
                </a:lnSpc>
                <a:spcBef>
                  <a:spcPct val="0"/>
                </a:spcBef>
                <a:spcAft>
                  <a:spcPct val="0"/>
                </a:spcAft>
                <a:buClrTx/>
                <a:buSzTx/>
                <a:buFontTx/>
                <a:buNone/>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办</a:t>
              </a:r>
            </a:p>
            <a:p>
              <a:pPr marR="0" lvl="0" indent="0" algn="just" fontAlgn="base">
                <a:lnSpc>
                  <a:spcPct val="100000"/>
                </a:lnSpc>
                <a:spcBef>
                  <a:spcPct val="0"/>
                </a:spcBef>
                <a:spcAft>
                  <a:spcPct val="0"/>
                </a:spcAft>
                <a:buClrTx/>
                <a:buSzTx/>
                <a:buFontTx/>
                <a:buNone/>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公</a:t>
              </a:r>
            </a:p>
            <a:p>
              <a:pPr marR="0" lvl="0" indent="0" algn="just" fontAlgn="base">
                <a:lnSpc>
                  <a:spcPct val="100000"/>
                </a:lnSpc>
                <a:spcBef>
                  <a:spcPct val="0"/>
                </a:spcBef>
                <a:spcAft>
                  <a:spcPct val="0"/>
                </a:spcAft>
                <a:buClrTx/>
                <a:buSzTx/>
                <a:buFontTx/>
                <a:buNone/>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区</a:t>
              </a:r>
            </a:p>
          </p:txBody>
        </p:sp>
        <p:cxnSp>
          <p:nvCxnSpPr>
            <p:cNvPr id="17" name="AutoShape 534"/>
            <p:cNvCxnSpPr>
              <a:cxnSpLocks noChangeShapeType="1"/>
            </p:cNvCxnSpPr>
            <p:nvPr/>
          </p:nvCxnSpPr>
          <p:spPr bwMode="auto">
            <a:xfrm>
              <a:off x="3544183" y="2584316"/>
              <a:ext cx="0" cy="2014914"/>
            </a:xfrm>
            <a:prstGeom prst="straightConnector1">
              <a:avLst/>
            </a:prstGeom>
            <a:noFill/>
            <a:ln w="9525">
              <a:solidFill>
                <a:srgbClr val="000000"/>
              </a:solidFill>
              <a:round/>
              <a:headEnd type="triangle" w="med" len="med"/>
              <a:tailEnd type="triangle" w="med" len="med"/>
            </a:ln>
          </p:spPr>
        </p:cxnSp>
        <p:cxnSp>
          <p:nvCxnSpPr>
            <p:cNvPr id="18" name="AutoShape 535"/>
            <p:cNvCxnSpPr>
              <a:cxnSpLocks noChangeShapeType="1"/>
            </p:cNvCxnSpPr>
            <p:nvPr/>
          </p:nvCxnSpPr>
          <p:spPr bwMode="auto">
            <a:xfrm>
              <a:off x="3641868" y="2533089"/>
              <a:ext cx="1620430" cy="0"/>
            </a:xfrm>
            <a:prstGeom prst="straightConnector1">
              <a:avLst/>
            </a:prstGeom>
            <a:noFill/>
            <a:ln w="9525">
              <a:solidFill>
                <a:srgbClr val="000000"/>
              </a:solidFill>
              <a:round/>
              <a:headEnd type="triangle" w="med" len="med"/>
              <a:tailEnd type="triangle" w="med" len="med"/>
            </a:ln>
          </p:spPr>
        </p:cxnSp>
        <p:cxnSp>
          <p:nvCxnSpPr>
            <p:cNvPr id="19" name="AutoShape 536"/>
            <p:cNvCxnSpPr>
              <a:cxnSpLocks noChangeShapeType="1"/>
            </p:cNvCxnSpPr>
            <p:nvPr/>
          </p:nvCxnSpPr>
          <p:spPr bwMode="auto">
            <a:xfrm flipV="1">
              <a:off x="6025587" y="4650457"/>
              <a:ext cx="1905825" cy="9107"/>
            </a:xfrm>
            <a:prstGeom prst="straightConnector1">
              <a:avLst/>
            </a:prstGeom>
            <a:noFill/>
            <a:ln w="9525">
              <a:solidFill>
                <a:srgbClr val="000000"/>
              </a:solidFill>
              <a:round/>
              <a:headEnd type="triangle" w="med" len="med"/>
              <a:tailEnd type="triangle" w="med" len="med"/>
            </a:ln>
          </p:spPr>
        </p:cxnSp>
        <p:sp>
          <p:nvSpPr>
            <p:cNvPr id="20" name="Rectangle 541"/>
            <p:cNvSpPr>
              <a:spLocks noChangeArrowheads="1"/>
            </p:cNvSpPr>
            <p:nvPr/>
          </p:nvSpPr>
          <p:spPr bwMode="auto">
            <a:xfrm>
              <a:off x="3722315" y="3400527"/>
              <a:ext cx="458739" cy="534465"/>
            </a:xfrm>
            <a:prstGeom prst="rect">
              <a:avLst/>
            </a:prstGeom>
            <a:solidFill>
              <a:srgbClr val="FFFFFF"/>
            </a:solidFill>
            <a:ln w="9525">
              <a:noFill/>
              <a:miter lim="800000"/>
            </a:ln>
          </p:spPr>
          <p:txBody>
            <a:bodyPr vert="horz" wrap="square" lIns="91440" tIns="45720" rIns="91440" bIns="45720" numCol="1" anchor="t" anchorCtr="0" compatLnSpc="1"/>
            <a:lstStyle/>
            <a:p>
              <a:pPr algn="just" fontAlgn="base">
                <a:spcBef>
                  <a:spcPct val="0"/>
                </a:spcBef>
                <a:spcAft>
                  <a:spcPct val="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展</a:t>
              </a:r>
            </a:p>
            <a:p>
              <a:pPr algn="just" fontAlgn="base">
                <a:spcBef>
                  <a:spcPct val="0"/>
                </a:spcBef>
                <a:spcAft>
                  <a:spcPct val="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厅</a:t>
              </a:r>
            </a:p>
          </p:txBody>
        </p:sp>
        <p:sp>
          <p:nvSpPr>
            <p:cNvPr id="21" name="Rectangle 543"/>
            <p:cNvSpPr>
              <a:spLocks noChangeArrowheads="1"/>
            </p:cNvSpPr>
            <p:nvPr/>
          </p:nvSpPr>
          <p:spPr bwMode="auto">
            <a:xfrm>
              <a:off x="6844421" y="3105689"/>
              <a:ext cx="563128" cy="845240"/>
            </a:xfrm>
            <a:prstGeom prst="rect">
              <a:avLst/>
            </a:prstGeom>
            <a:solidFill>
              <a:srgbClr val="FFFFFF"/>
            </a:solidFill>
            <a:ln w="9525">
              <a:noFill/>
              <a:miter lim="800000"/>
            </a:ln>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1100" b="0"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p>
              <a:pPr marR="0" lvl="0" indent="0" algn="just" fontAlgn="base">
                <a:lnSpc>
                  <a:spcPct val="100000"/>
                </a:lnSpc>
                <a:spcBef>
                  <a:spcPct val="0"/>
                </a:spcBef>
                <a:spcAft>
                  <a:spcPct val="0"/>
                </a:spcAft>
                <a:buClrTx/>
                <a:buSzTx/>
                <a:buFontTx/>
                <a:buNone/>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车间</a:t>
              </a:r>
            </a:p>
          </p:txBody>
        </p:sp>
      </p:grpSp>
      <p:graphicFrame>
        <p:nvGraphicFramePr>
          <p:cNvPr id="22" name="表格 21"/>
          <p:cNvGraphicFramePr>
            <a:graphicFrameLocks noGrp="1"/>
          </p:cNvGraphicFramePr>
          <p:nvPr>
            <p:extLst>
              <p:ext uri="{D42A27DB-BD31-4B8C-83A1-F6EECF244321}">
                <p14:modId xmlns:p14="http://schemas.microsoft.com/office/powerpoint/2010/main" val="890004484"/>
              </p:ext>
            </p:extLst>
          </p:nvPr>
        </p:nvGraphicFramePr>
        <p:xfrm>
          <a:off x="1027344" y="5489230"/>
          <a:ext cx="9959136" cy="845060"/>
        </p:xfrm>
        <a:graphic>
          <a:graphicData uri="http://schemas.openxmlformats.org/drawingml/2006/table">
            <a:tbl>
              <a:tblPr firstRow="1" bandRow="1">
                <a:tableStyleId>{5C22544A-7EE6-4342-B048-85BDC9FD1C3A}</a:tableStyleId>
              </a:tblPr>
              <a:tblGrid>
                <a:gridCol w="1991827">
                  <a:extLst>
                    <a:ext uri="{9D8B030D-6E8A-4147-A177-3AD203B41FA5}">
                      <a16:colId xmlns:a16="http://schemas.microsoft.com/office/drawing/2014/main" val="20000"/>
                    </a:ext>
                  </a:extLst>
                </a:gridCol>
                <a:gridCol w="1925409">
                  <a:extLst>
                    <a:ext uri="{9D8B030D-6E8A-4147-A177-3AD203B41FA5}">
                      <a16:colId xmlns:a16="http://schemas.microsoft.com/office/drawing/2014/main" val="20001"/>
                    </a:ext>
                  </a:extLst>
                </a:gridCol>
                <a:gridCol w="2058246">
                  <a:extLst>
                    <a:ext uri="{9D8B030D-6E8A-4147-A177-3AD203B41FA5}">
                      <a16:colId xmlns:a16="http://schemas.microsoft.com/office/drawing/2014/main" val="20002"/>
                    </a:ext>
                  </a:extLst>
                </a:gridCol>
                <a:gridCol w="1991827">
                  <a:extLst>
                    <a:ext uri="{9D8B030D-6E8A-4147-A177-3AD203B41FA5}">
                      <a16:colId xmlns:a16="http://schemas.microsoft.com/office/drawing/2014/main" val="20003"/>
                    </a:ext>
                  </a:extLst>
                </a:gridCol>
                <a:gridCol w="1991827">
                  <a:extLst>
                    <a:ext uri="{9D8B030D-6E8A-4147-A177-3AD203B41FA5}">
                      <a16:colId xmlns:a16="http://schemas.microsoft.com/office/drawing/2014/main" val="20004"/>
                    </a:ext>
                  </a:extLst>
                </a:gridCol>
              </a:tblGrid>
              <a:tr h="298256">
                <a:tc gridSpan="5">
                  <a:txBody>
                    <a:bodyPr/>
                    <a:lstStyle/>
                    <a:p>
                      <a:pPr algn="ctr"/>
                      <a:r>
                        <a:rPr lang="zh-CN" altLang="en-US" sz="1200" b="1" dirty="0" smtClean="0">
                          <a:solidFill>
                            <a:srgbClr val="0069C8"/>
                          </a:solidFill>
                          <a:latin typeface="微软雅黑" panose="020B0503020204020204" pitchFamily="34" charset="-122"/>
                          <a:ea typeface="微软雅黑" panose="020B0503020204020204" pitchFamily="34" charset="-122"/>
                        </a:rPr>
                        <a:t>拟建店其他配套信息</a:t>
                      </a:r>
                      <a:endParaRPr lang="zh-CN" altLang="en-US" sz="1200" b="1" dirty="0">
                        <a:solidFill>
                          <a:srgbClr val="0069C8"/>
                        </a:solidFill>
                        <a:latin typeface="微软雅黑" panose="020B0503020204020204" pitchFamily="34" charset="-122"/>
                        <a:ea typeface="微软雅黑" panose="020B0503020204020204" pitchFamily="34"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zh-CN"/>
                    </a:p>
                  </a:txBody>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73402">
                <a:tc>
                  <a:txBody>
                    <a:bodyPr/>
                    <a:lstStyle/>
                    <a:p>
                      <a:pPr algn="ct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现有电容量</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电容是否可增</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可增电容至</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停车位</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可安装快充桩个数</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3402">
                <a:tc>
                  <a:txBody>
                    <a:bodyPr/>
                    <a:lstStyle/>
                    <a:p>
                      <a:pPr algn="ct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kw</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是</a:t>
                      </a:r>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否</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kw</a:t>
                      </a:r>
                      <a:endPar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？个</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？个</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23" name="矩形 22"/>
          <p:cNvSpPr/>
          <p:nvPr/>
        </p:nvSpPr>
        <p:spPr>
          <a:xfrm>
            <a:off x="336697" y="213780"/>
            <a:ext cx="6468139" cy="368300"/>
          </a:xfrm>
          <a:prstGeom prst="rect">
            <a:avLst/>
          </a:prstGeom>
          <a:noFill/>
          <a:ln w="9525">
            <a:noFill/>
            <a:miter lim="800000"/>
          </a:ln>
        </p:spPr>
        <p:txBody>
          <a:bodyPr wrap="square">
            <a:spAutoFit/>
          </a:bodyPr>
          <a:lstStyle/>
          <a:p>
            <a:pPr eaLnBrk="0" hangingPunct="0"/>
            <a:r>
              <a:rPr lang="zh-CN" altLang="en-US" b="1" dirty="0">
                <a:latin typeface="微软雅黑" panose="020B0503020204020204" pitchFamily="34" charset="-122"/>
                <a:ea typeface="微软雅黑" panose="020B0503020204020204" pitchFamily="34" charset="-122"/>
              </a:rPr>
              <a:t>拟建</a:t>
            </a:r>
            <a:r>
              <a:rPr lang="zh-CN" altLang="en-US" b="1" dirty="0" smtClean="0">
                <a:latin typeface="微软雅黑" panose="020B0503020204020204" pitchFamily="34" charset="-122"/>
                <a:ea typeface="微软雅黑" panose="020B0503020204020204" pitchFamily="34" charset="-122"/>
              </a:rPr>
              <a:t>店简易平面图</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6697" y="213780"/>
            <a:ext cx="6468139" cy="368300"/>
          </a:xfrm>
          <a:prstGeom prst="rect">
            <a:avLst/>
          </a:prstGeom>
          <a:noFill/>
          <a:ln w="9525">
            <a:noFill/>
            <a:miter lim="800000"/>
          </a:ln>
        </p:spPr>
        <p:txBody>
          <a:bodyPr wrap="square">
            <a:spAutoFit/>
          </a:bodyPr>
          <a:lstStyle/>
          <a:p>
            <a:pPr eaLnBrk="0" hangingPunct="0"/>
            <a:r>
              <a:rPr lang="zh-CN" altLang="en-US" b="1" dirty="0">
                <a:latin typeface="微软雅黑" panose="020B0503020204020204" pitchFamily="34" charset="-122"/>
                <a:ea typeface="微软雅黑" panose="020B0503020204020204" pitchFamily="34" charset="-122"/>
              </a:rPr>
              <a:t>拟建店场地照片（用箭头或圈标示出场地的具体位置及尺寸）</a:t>
            </a:r>
          </a:p>
        </p:txBody>
      </p:sp>
      <p:sp>
        <p:nvSpPr>
          <p:cNvPr id="3" name="圆角矩形标注 2"/>
          <p:cNvSpPr/>
          <p:nvPr/>
        </p:nvSpPr>
        <p:spPr bwMode="auto">
          <a:xfrm>
            <a:off x="3219894" y="1500838"/>
            <a:ext cx="1160628" cy="328007"/>
          </a:xfrm>
          <a:prstGeom prst="wedgeRoundRectCallout">
            <a:avLst>
              <a:gd name="adj1" fmla="val -51833"/>
              <a:gd name="adj2" fmla="val 123467"/>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1200" dirty="0" smtClean="0">
                <a:solidFill>
                  <a:srgbClr val="FF0000"/>
                </a:solidFill>
                <a:latin typeface="微软雅黑" panose="020B0503020204020204" pitchFamily="34" charset="-122"/>
                <a:ea typeface="微软雅黑" panose="020B0503020204020204" pitchFamily="34" charset="-122"/>
              </a:rPr>
              <a:t>面宽**米</a:t>
            </a:r>
            <a:endParaRPr kumimoji="0" lang="zh-CN" altLang="en-US" sz="1200" b="0"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endParaRPr>
          </a:p>
        </p:txBody>
      </p:sp>
      <p:sp>
        <p:nvSpPr>
          <p:cNvPr id="4" name="矩形 3"/>
          <p:cNvSpPr/>
          <p:nvPr/>
        </p:nvSpPr>
        <p:spPr>
          <a:xfrm>
            <a:off x="4293028" y="789114"/>
            <a:ext cx="2214880" cy="337185"/>
          </a:xfrm>
          <a:prstGeom prst="rect">
            <a:avLst/>
          </a:prstGeom>
        </p:spPr>
        <p:txBody>
          <a:bodyPr wrap="none">
            <a:spAutoFit/>
          </a:bodyPr>
          <a:lstStyle/>
          <a:p>
            <a:r>
              <a:rPr lang="zh-CN" altLang="en-US" sz="1600" b="1" dirty="0" smtClean="0">
                <a:solidFill>
                  <a:srgbClr val="0069C8"/>
                </a:solidFill>
                <a:latin typeface="微软雅黑" panose="020B0503020204020204" pitchFamily="34" charset="-122"/>
                <a:ea typeface="微软雅黑" panose="020B0503020204020204" pitchFamily="34" charset="-122"/>
              </a:rPr>
              <a:t>拟建场地外部</a:t>
            </a:r>
            <a:r>
              <a:rPr lang="zh-CN" altLang="en-US" sz="1600" b="1" dirty="0" smtClean="0">
                <a:solidFill>
                  <a:srgbClr val="FF0000"/>
                </a:solidFill>
                <a:latin typeface="微软雅黑" panose="020B0503020204020204" pitchFamily="34" charset="-122"/>
                <a:ea typeface="微软雅黑" panose="020B0503020204020204" pitchFamily="34" charset="-122"/>
              </a:rPr>
              <a:t>正面</a:t>
            </a:r>
            <a:r>
              <a:rPr lang="zh-CN" altLang="en-US" sz="1600" b="1" dirty="0" smtClean="0">
                <a:solidFill>
                  <a:srgbClr val="0069C8"/>
                </a:solidFill>
                <a:latin typeface="微软雅黑" panose="020B0503020204020204" pitchFamily="34" charset="-122"/>
                <a:ea typeface="微软雅黑" panose="020B0503020204020204" pitchFamily="34" charset="-122"/>
              </a:rPr>
              <a:t>照片</a:t>
            </a:r>
            <a:endParaRPr lang="zh-CN" altLang="en-US" sz="1600" dirty="0">
              <a:solidFill>
                <a:srgbClr val="0069C8"/>
              </a:solidFill>
              <a:latin typeface="微软雅黑" panose="020B0503020204020204" pitchFamily="34" charset="-122"/>
              <a:ea typeface="微软雅黑" panose="020B0503020204020204" pitchFamily="34" charset="-122"/>
            </a:endParaRPr>
          </a:p>
        </p:txBody>
      </p:sp>
      <p:cxnSp>
        <p:nvCxnSpPr>
          <p:cNvPr id="5" name="直接箭头连接符 4"/>
          <p:cNvCxnSpPr/>
          <p:nvPr/>
        </p:nvCxnSpPr>
        <p:spPr bwMode="auto">
          <a:xfrm>
            <a:off x="2356382" y="2060859"/>
            <a:ext cx="6628915" cy="3719"/>
          </a:xfrm>
          <a:prstGeom prst="straightConnector1">
            <a:avLst/>
          </a:prstGeom>
          <a:solidFill>
            <a:schemeClr val="accent1"/>
          </a:solidFill>
          <a:ln w="19050" cap="flat" cmpd="sng" algn="ctr">
            <a:solidFill>
              <a:srgbClr val="FF0000"/>
            </a:solidFill>
            <a:prstDash val="solid"/>
            <a:round/>
            <a:headEnd type="arrow"/>
            <a:tailEnd type="arrow"/>
          </a:ln>
          <a:effectLst/>
        </p:spPr>
      </p:cxnSp>
      <p:sp>
        <p:nvSpPr>
          <p:cNvPr id="6" name="矩形 5"/>
          <p:cNvSpPr/>
          <p:nvPr/>
        </p:nvSpPr>
        <p:spPr bwMode="auto">
          <a:xfrm>
            <a:off x="1707767" y="1436893"/>
            <a:ext cx="7776473" cy="32754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grpSp>
        <p:nvGrpSpPr>
          <p:cNvPr id="7" name="组合 6"/>
          <p:cNvGrpSpPr/>
          <p:nvPr/>
        </p:nvGrpSpPr>
        <p:grpSpPr>
          <a:xfrm>
            <a:off x="5411283" y="5045001"/>
            <a:ext cx="1391709" cy="1042277"/>
            <a:chOff x="7717228" y="4079886"/>
            <a:chExt cx="1391709" cy="1042277"/>
          </a:xfrm>
        </p:grpSpPr>
        <p:grpSp>
          <p:nvGrpSpPr>
            <p:cNvPr id="8" name="组合 7"/>
            <p:cNvGrpSpPr/>
            <p:nvPr/>
          </p:nvGrpSpPr>
          <p:grpSpPr>
            <a:xfrm>
              <a:off x="7717228" y="4079886"/>
              <a:ext cx="1391709" cy="1042277"/>
              <a:chOff x="7717228" y="4079886"/>
              <a:chExt cx="1391709" cy="1042277"/>
            </a:xfrm>
          </p:grpSpPr>
          <p:grpSp>
            <p:nvGrpSpPr>
              <p:cNvPr id="10" name="组合 9"/>
              <p:cNvGrpSpPr/>
              <p:nvPr/>
            </p:nvGrpSpPr>
            <p:grpSpPr>
              <a:xfrm>
                <a:off x="7717228" y="4079886"/>
                <a:ext cx="1391709" cy="773196"/>
                <a:chOff x="755682" y="1992096"/>
                <a:chExt cx="3456288" cy="1891835"/>
              </a:xfrm>
            </p:grpSpPr>
            <p:cxnSp>
              <p:nvCxnSpPr>
                <p:cNvPr id="12" name="直接箭头连接符 11"/>
                <p:cNvCxnSpPr/>
                <p:nvPr/>
              </p:nvCxnSpPr>
              <p:spPr bwMode="auto">
                <a:xfrm>
                  <a:off x="2700404" y="2372675"/>
                  <a:ext cx="720060" cy="144012"/>
                </a:xfrm>
                <a:prstGeom prst="straightConnector1">
                  <a:avLst/>
                </a:prstGeom>
                <a:solidFill>
                  <a:schemeClr val="accent1"/>
                </a:solidFill>
                <a:ln w="38100" cap="flat" cmpd="sng" algn="ctr">
                  <a:solidFill>
                    <a:srgbClr val="FF0000"/>
                  </a:solidFill>
                  <a:prstDash val="solid"/>
                  <a:round/>
                  <a:headEnd type="arrow"/>
                  <a:tailEnd type="arrow"/>
                </a:ln>
                <a:effectLst/>
              </p:spPr>
            </p:cxnSp>
            <p:cxnSp>
              <p:nvCxnSpPr>
                <p:cNvPr id="13" name="直接连接符 12"/>
                <p:cNvCxnSpPr/>
                <p:nvPr/>
              </p:nvCxnSpPr>
              <p:spPr bwMode="auto">
                <a:xfrm>
                  <a:off x="755682" y="3363816"/>
                  <a:ext cx="34562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直接连接符 13"/>
                <p:cNvCxnSpPr/>
                <p:nvPr/>
              </p:nvCxnSpPr>
              <p:spPr bwMode="auto">
                <a:xfrm>
                  <a:off x="755682" y="3867858"/>
                  <a:ext cx="34562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 name="文本框 14"/>
                <p:cNvSpPr txBox="1"/>
                <p:nvPr/>
              </p:nvSpPr>
              <p:spPr>
                <a:xfrm>
                  <a:off x="1800129" y="3281484"/>
                  <a:ext cx="1337498" cy="602447"/>
                </a:xfrm>
                <a:prstGeom prst="rect">
                  <a:avLst/>
                </a:prstGeom>
                <a:noFill/>
              </p:spPr>
              <p:txBody>
                <a:bodyPr wrap="square" rtlCol="0">
                  <a:spAutoFit/>
                </a:bodyPr>
                <a:lstStyle/>
                <a:p>
                  <a:r>
                    <a:rPr lang="zh-CN" altLang="en-US" sz="1000" dirty="0" smtClean="0">
                      <a:latin typeface="微软雅黑" panose="020B0503020204020204" pitchFamily="34" charset="-122"/>
                      <a:ea typeface="微软雅黑" panose="020B0503020204020204" pitchFamily="34" charset="-122"/>
                    </a:rPr>
                    <a:t>道路</a:t>
                  </a:r>
                  <a:endParaRPr lang="zh-CN" altLang="en-US" sz="1000" dirty="0">
                    <a:latin typeface="微软雅黑" panose="020B0503020204020204" pitchFamily="34" charset="-122"/>
                    <a:ea typeface="微软雅黑" panose="020B0503020204020204" pitchFamily="34" charset="-122"/>
                  </a:endParaRPr>
                </a:p>
              </p:txBody>
            </p:sp>
            <p:sp>
              <p:nvSpPr>
                <p:cNvPr id="16" name="矩形 15"/>
                <p:cNvSpPr/>
                <p:nvPr/>
              </p:nvSpPr>
              <p:spPr bwMode="auto">
                <a:xfrm>
                  <a:off x="1115712" y="1992096"/>
                  <a:ext cx="2736228" cy="11036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拟建场地</a:t>
                  </a:r>
                </a:p>
              </p:txBody>
            </p:sp>
            <p:cxnSp>
              <p:nvCxnSpPr>
                <p:cNvPr id="17" name="直接连接符 16"/>
                <p:cNvCxnSpPr/>
                <p:nvPr/>
              </p:nvCxnSpPr>
              <p:spPr bwMode="auto">
                <a:xfrm flipH="1" flipV="1">
                  <a:off x="899694" y="3216393"/>
                  <a:ext cx="1368114" cy="651465"/>
                </a:xfrm>
                <a:prstGeom prst="line">
                  <a:avLst/>
                </a:prstGeom>
                <a:solidFill>
                  <a:schemeClr val="accent1"/>
                </a:solidFill>
                <a:ln w="9525" cap="flat" cmpd="sng" algn="ctr">
                  <a:solidFill>
                    <a:srgbClr val="FF0000"/>
                  </a:solidFill>
                  <a:prstDash val="sysDash"/>
                  <a:round/>
                  <a:headEnd type="none" w="med" len="med"/>
                  <a:tailEnd type="none" w="med" len="med"/>
                </a:ln>
                <a:effectLst/>
              </p:spPr>
            </p:cxnSp>
            <p:cxnSp>
              <p:nvCxnSpPr>
                <p:cNvPr id="18" name="直接连接符 17"/>
                <p:cNvCxnSpPr/>
                <p:nvPr/>
              </p:nvCxnSpPr>
              <p:spPr bwMode="auto">
                <a:xfrm flipV="1">
                  <a:off x="2492214" y="3216393"/>
                  <a:ext cx="1468295" cy="651466"/>
                </a:xfrm>
                <a:prstGeom prst="line">
                  <a:avLst/>
                </a:prstGeom>
                <a:solidFill>
                  <a:schemeClr val="accent1"/>
                </a:solidFill>
                <a:ln w="9525" cap="flat" cmpd="sng" algn="ctr">
                  <a:solidFill>
                    <a:srgbClr val="FF0000"/>
                  </a:solidFill>
                  <a:prstDash val="sysDash"/>
                  <a:round/>
                  <a:headEnd type="none" w="med" len="med"/>
                  <a:tailEnd type="none" w="med" len="med"/>
                </a:ln>
                <a:effectLst/>
              </p:spPr>
            </p:cxnSp>
          </p:grpSp>
          <p:sp>
            <p:nvSpPr>
              <p:cNvPr id="11" name="文本框 10"/>
              <p:cNvSpPr txBox="1"/>
              <p:nvPr/>
            </p:nvSpPr>
            <p:spPr>
              <a:xfrm>
                <a:off x="7884276" y="4875942"/>
                <a:ext cx="1151659" cy="246221"/>
              </a:xfrm>
              <a:prstGeom prst="rect">
                <a:avLst/>
              </a:prstGeom>
              <a:noFill/>
            </p:spPr>
            <p:txBody>
              <a:bodyPr wrap="square" rtlCol="0">
                <a:spAutoFit/>
              </a:bodyPr>
              <a:lstStyle/>
              <a:p>
                <a:r>
                  <a:rPr lang="zh-CN" altLang="en-US" sz="1000" dirty="0" smtClean="0">
                    <a:solidFill>
                      <a:srgbClr val="FF0000"/>
                    </a:solidFill>
                    <a:latin typeface="微软雅黑" panose="020B0503020204020204" pitchFamily="34" charset="-122"/>
                    <a:ea typeface="微软雅黑" panose="020B0503020204020204" pitchFamily="34" charset="-122"/>
                  </a:rPr>
                  <a:t>拍照位置示意图</a:t>
                </a:r>
                <a:endParaRPr lang="zh-CN" altLang="en-US" sz="1000" dirty="0">
                  <a:solidFill>
                    <a:srgbClr val="FF0000"/>
                  </a:solidFill>
                  <a:latin typeface="微软雅黑" panose="020B0503020204020204" pitchFamily="34" charset="-122"/>
                  <a:ea typeface="微软雅黑" panose="020B0503020204020204" pitchFamily="34" charset="-122"/>
                </a:endParaRPr>
              </a:p>
            </p:txBody>
          </p:sp>
        </p:grpSp>
        <p:sp>
          <p:nvSpPr>
            <p:cNvPr id="9" name="KSO_Shape"/>
            <p:cNvSpPr/>
            <p:nvPr/>
          </p:nvSpPr>
          <p:spPr bwMode="auto">
            <a:xfrm>
              <a:off x="8255736" y="4754790"/>
              <a:ext cx="262033" cy="180130"/>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7328" y="213779"/>
            <a:ext cx="6627629" cy="368300"/>
          </a:xfrm>
          <a:prstGeom prst="rect">
            <a:avLst/>
          </a:prstGeom>
          <a:noFill/>
          <a:ln w="9525">
            <a:noFill/>
            <a:miter lim="800000"/>
          </a:ln>
        </p:spPr>
        <p:txBody>
          <a:bodyPr wrap="square">
            <a:spAutoFit/>
          </a:bodyPr>
          <a:lstStyle/>
          <a:p>
            <a:pPr eaLnBrk="0" hangingPunct="0"/>
            <a:r>
              <a:rPr lang="zh-CN" altLang="en-US" b="1" dirty="0">
                <a:latin typeface="微软雅黑" panose="020B0503020204020204" pitchFamily="34" charset="-122"/>
                <a:ea typeface="微软雅黑" panose="020B0503020204020204" pitchFamily="34" charset="-122"/>
              </a:rPr>
              <a:t>拟建店场地照片（用箭头或圈标示出场地的具体位置及尺寸）</a:t>
            </a:r>
          </a:p>
        </p:txBody>
      </p:sp>
      <p:sp>
        <p:nvSpPr>
          <p:cNvPr id="3" name="TextBox 15"/>
          <p:cNvSpPr txBox="1"/>
          <p:nvPr/>
        </p:nvSpPr>
        <p:spPr>
          <a:xfrm>
            <a:off x="1127861" y="4227257"/>
            <a:ext cx="3033528" cy="275590"/>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左侧</a:t>
            </a:r>
            <a:r>
              <a:rPr lang="en-US" altLang="zh-CN" sz="1200" dirty="0" smtClean="0">
                <a:latin typeface="微软雅黑" panose="020B0503020204020204" pitchFamily="34" charset="-122"/>
                <a:ea typeface="微软雅黑" panose="020B0503020204020204" pitchFamily="34" charset="-122"/>
              </a:rPr>
              <a:t>45°</a:t>
            </a:r>
            <a:r>
              <a:rPr lang="zh-CN" altLang="en-US" sz="1200" dirty="0" smtClean="0">
                <a:latin typeface="微软雅黑" panose="020B0503020204020204" pitchFamily="34" charset="-122"/>
                <a:ea typeface="微软雅黑" panose="020B0503020204020204" pitchFamily="34" charset="-122"/>
              </a:rPr>
              <a:t>全景</a:t>
            </a:r>
            <a:endParaRPr lang="zh-CN" altLang="en-US" sz="1200" dirty="0">
              <a:latin typeface="微软雅黑" panose="020B0503020204020204" pitchFamily="34" charset="-122"/>
              <a:ea typeface="微软雅黑" panose="020B0503020204020204" pitchFamily="34" charset="-122"/>
            </a:endParaRPr>
          </a:p>
        </p:txBody>
      </p:sp>
      <p:sp>
        <p:nvSpPr>
          <p:cNvPr id="4" name="TextBox 16"/>
          <p:cNvSpPr txBox="1"/>
          <p:nvPr/>
        </p:nvSpPr>
        <p:spPr>
          <a:xfrm>
            <a:off x="6666083" y="4227258"/>
            <a:ext cx="3033528" cy="275590"/>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右侧</a:t>
            </a:r>
            <a:r>
              <a:rPr lang="en-US" altLang="zh-CN" sz="1200" dirty="0" smtClean="0">
                <a:latin typeface="微软雅黑" panose="020B0503020204020204" pitchFamily="34" charset="-122"/>
                <a:ea typeface="微软雅黑" panose="020B0503020204020204" pitchFamily="34" charset="-122"/>
              </a:rPr>
              <a:t>45°</a:t>
            </a:r>
            <a:r>
              <a:rPr lang="zh-CN" altLang="en-US" sz="1200" dirty="0" smtClean="0">
                <a:latin typeface="微软雅黑" panose="020B0503020204020204" pitchFamily="34" charset="-122"/>
                <a:ea typeface="微软雅黑" panose="020B0503020204020204" pitchFamily="34" charset="-122"/>
              </a:rPr>
              <a:t>全景</a:t>
            </a:r>
            <a:endParaRPr lang="zh-CN" altLang="en-US" sz="1200" dirty="0">
              <a:latin typeface="微软雅黑" panose="020B0503020204020204" pitchFamily="34" charset="-122"/>
              <a:ea typeface="微软雅黑" panose="020B0503020204020204" pitchFamily="34" charset="-122"/>
            </a:endParaRPr>
          </a:p>
        </p:txBody>
      </p:sp>
      <p:sp>
        <p:nvSpPr>
          <p:cNvPr id="5" name="矩形 4"/>
          <p:cNvSpPr/>
          <p:nvPr/>
        </p:nvSpPr>
        <p:spPr bwMode="auto">
          <a:xfrm>
            <a:off x="871475" y="1303007"/>
            <a:ext cx="4032164" cy="2808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6" name="矩形 5"/>
          <p:cNvSpPr/>
          <p:nvPr/>
        </p:nvSpPr>
        <p:spPr bwMode="auto">
          <a:xfrm>
            <a:off x="6007395" y="1303007"/>
            <a:ext cx="4104167" cy="2808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grpSp>
        <p:nvGrpSpPr>
          <p:cNvPr id="7" name="组合 6"/>
          <p:cNvGrpSpPr/>
          <p:nvPr/>
        </p:nvGrpSpPr>
        <p:grpSpPr>
          <a:xfrm>
            <a:off x="5519636" y="4637800"/>
            <a:ext cx="1455321" cy="985306"/>
            <a:chOff x="7668258" y="4136857"/>
            <a:chExt cx="1455321" cy="985306"/>
          </a:xfrm>
        </p:grpSpPr>
        <p:grpSp>
          <p:nvGrpSpPr>
            <p:cNvPr id="8" name="组合 7"/>
            <p:cNvGrpSpPr/>
            <p:nvPr/>
          </p:nvGrpSpPr>
          <p:grpSpPr>
            <a:xfrm>
              <a:off x="7668258" y="4136857"/>
              <a:ext cx="1455321" cy="739085"/>
              <a:chOff x="634066" y="2131491"/>
              <a:chExt cx="3614266" cy="1808373"/>
            </a:xfrm>
          </p:grpSpPr>
          <p:cxnSp>
            <p:nvCxnSpPr>
              <p:cNvPr id="10" name="直接箭头连接符 9"/>
              <p:cNvCxnSpPr/>
              <p:nvPr/>
            </p:nvCxnSpPr>
            <p:spPr bwMode="auto">
              <a:xfrm>
                <a:off x="2700404" y="2372675"/>
                <a:ext cx="720060" cy="144012"/>
              </a:xfrm>
              <a:prstGeom prst="straightConnector1">
                <a:avLst/>
              </a:prstGeom>
              <a:solidFill>
                <a:schemeClr val="accent1"/>
              </a:solidFill>
              <a:ln w="38100" cap="flat" cmpd="sng" algn="ctr">
                <a:solidFill>
                  <a:srgbClr val="FF0000"/>
                </a:solidFill>
                <a:prstDash val="solid"/>
                <a:round/>
                <a:headEnd type="arrow"/>
                <a:tailEnd type="arrow"/>
              </a:ln>
              <a:effectLst/>
            </p:spPr>
          </p:cxnSp>
          <p:cxnSp>
            <p:nvCxnSpPr>
              <p:cNvPr id="11" name="直接连接符 10"/>
              <p:cNvCxnSpPr/>
              <p:nvPr/>
            </p:nvCxnSpPr>
            <p:spPr bwMode="auto">
              <a:xfrm>
                <a:off x="755682" y="3363816"/>
                <a:ext cx="34562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直接连接符 11"/>
              <p:cNvCxnSpPr/>
              <p:nvPr/>
            </p:nvCxnSpPr>
            <p:spPr bwMode="auto">
              <a:xfrm>
                <a:off x="755682" y="3867858"/>
                <a:ext cx="34562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文本框 12"/>
              <p:cNvSpPr txBox="1"/>
              <p:nvPr/>
            </p:nvSpPr>
            <p:spPr>
              <a:xfrm>
                <a:off x="1800129" y="3281484"/>
                <a:ext cx="2231627" cy="602447"/>
              </a:xfrm>
              <a:prstGeom prst="rect">
                <a:avLst/>
              </a:prstGeom>
              <a:noFill/>
            </p:spPr>
            <p:txBody>
              <a:bodyPr wrap="square" rtlCol="0">
                <a:spAutoFit/>
              </a:bodyPr>
              <a:lstStyle/>
              <a:p>
                <a:r>
                  <a:rPr lang="zh-CN" altLang="en-US" sz="1000" dirty="0" smtClean="0">
                    <a:latin typeface="微软雅黑" panose="020B0503020204020204" pitchFamily="34" charset="-122"/>
                    <a:ea typeface="微软雅黑" panose="020B0503020204020204" pitchFamily="34" charset="-122"/>
                  </a:rPr>
                  <a:t>道路</a:t>
                </a:r>
                <a:endParaRPr lang="zh-CN" altLang="en-US" sz="1000" dirty="0">
                  <a:latin typeface="微软雅黑" panose="020B0503020204020204" pitchFamily="34" charset="-122"/>
                  <a:ea typeface="微软雅黑" panose="020B0503020204020204" pitchFamily="34" charset="-122"/>
                </a:endParaRPr>
              </a:p>
            </p:txBody>
          </p:sp>
          <p:sp>
            <p:nvSpPr>
              <p:cNvPr id="14" name="矩形 13"/>
              <p:cNvSpPr/>
              <p:nvPr/>
            </p:nvSpPr>
            <p:spPr bwMode="auto">
              <a:xfrm>
                <a:off x="812892" y="2131491"/>
                <a:ext cx="2736228" cy="11036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拟建场地</a:t>
                </a:r>
              </a:p>
            </p:txBody>
          </p:sp>
          <p:sp>
            <p:nvSpPr>
              <p:cNvPr id="15" name="八边形 14"/>
              <p:cNvSpPr/>
              <p:nvPr/>
            </p:nvSpPr>
            <p:spPr bwMode="auto">
              <a:xfrm>
                <a:off x="4031755" y="3784827"/>
                <a:ext cx="216577" cy="155037"/>
              </a:xfrm>
              <a:prstGeom prst="octago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cxnSp>
            <p:nvCxnSpPr>
              <p:cNvPr id="16" name="直接连接符 15"/>
              <p:cNvCxnSpPr>
                <a:stCxn id="15" idx="4"/>
              </p:cNvCxnSpPr>
              <p:nvPr/>
            </p:nvCxnSpPr>
            <p:spPr bwMode="auto">
              <a:xfrm flipH="1" flipV="1">
                <a:off x="634066" y="3363815"/>
                <a:ext cx="3397689" cy="530639"/>
              </a:xfrm>
              <a:prstGeom prst="line">
                <a:avLst/>
              </a:prstGeom>
              <a:solidFill>
                <a:schemeClr val="accent1"/>
              </a:solidFill>
              <a:ln w="9525" cap="flat" cmpd="sng" algn="ctr">
                <a:solidFill>
                  <a:srgbClr val="FF0000"/>
                </a:solidFill>
                <a:prstDash val="sysDash"/>
                <a:round/>
                <a:headEnd type="none" w="med" len="med"/>
                <a:tailEnd type="none" w="med" len="med"/>
              </a:ln>
              <a:effectLst/>
            </p:spPr>
          </p:cxnSp>
          <p:cxnSp>
            <p:nvCxnSpPr>
              <p:cNvPr id="17" name="直接连接符 16"/>
              <p:cNvCxnSpPr/>
              <p:nvPr/>
            </p:nvCxnSpPr>
            <p:spPr bwMode="auto">
              <a:xfrm flipH="1" flipV="1">
                <a:off x="3674103" y="2516686"/>
                <a:ext cx="403745" cy="1257976"/>
              </a:xfrm>
              <a:prstGeom prst="line">
                <a:avLst/>
              </a:prstGeom>
              <a:solidFill>
                <a:schemeClr val="accent1"/>
              </a:solidFill>
              <a:ln w="9525" cap="flat" cmpd="sng" algn="ctr">
                <a:solidFill>
                  <a:srgbClr val="FF0000"/>
                </a:solidFill>
                <a:prstDash val="sysDash"/>
                <a:round/>
                <a:headEnd type="none" w="med" len="med"/>
                <a:tailEnd type="none" w="med" len="med"/>
              </a:ln>
              <a:effectLst/>
            </p:spPr>
          </p:cxnSp>
        </p:grpSp>
        <p:sp>
          <p:nvSpPr>
            <p:cNvPr id="9" name="文本框 8"/>
            <p:cNvSpPr txBox="1"/>
            <p:nvPr/>
          </p:nvSpPr>
          <p:spPr>
            <a:xfrm>
              <a:off x="7884276" y="4875942"/>
              <a:ext cx="1151659" cy="246221"/>
            </a:xfrm>
            <a:prstGeom prst="rect">
              <a:avLst/>
            </a:prstGeom>
            <a:noFill/>
          </p:spPr>
          <p:txBody>
            <a:bodyPr wrap="square" rtlCol="0">
              <a:spAutoFit/>
            </a:bodyPr>
            <a:lstStyle/>
            <a:p>
              <a:r>
                <a:rPr lang="zh-CN" altLang="en-US" sz="1000" dirty="0" smtClean="0">
                  <a:solidFill>
                    <a:srgbClr val="FF0000"/>
                  </a:solidFill>
                  <a:latin typeface="微软雅黑" panose="020B0503020204020204" pitchFamily="34" charset="-122"/>
                  <a:ea typeface="微软雅黑" panose="020B0503020204020204" pitchFamily="34" charset="-122"/>
                </a:rPr>
                <a:t>拍照位置示意图</a:t>
              </a:r>
              <a:endParaRPr lang="zh-CN" altLang="en-US" sz="1000" dirty="0">
                <a:solidFill>
                  <a:srgbClr val="FF0000"/>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3606819" y="4616713"/>
            <a:ext cx="1531510" cy="985306"/>
            <a:chOff x="3097295" y="4083876"/>
            <a:chExt cx="1531510" cy="985306"/>
          </a:xfrm>
        </p:grpSpPr>
        <p:grpSp>
          <p:nvGrpSpPr>
            <p:cNvPr id="19" name="组合 18"/>
            <p:cNvGrpSpPr/>
            <p:nvPr/>
          </p:nvGrpSpPr>
          <p:grpSpPr>
            <a:xfrm>
              <a:off x="3165649" y="4083876"/>
              <a:ext cx="1463156" cy="985306"/>
              <a:chOff x="7717228" y="4136857"/>
              <a:chExt cx="1463156" cy="985306"/>
            </a:xfrm>
          </p:grpSpPr>
          <p:grpSp>
            <p:nvGrpSpPr>
              <p:cNvPr id="21" name="组合 20"/>
              <p:cNvGrpSpPr/>
              <p:nvPr/>
            </p:nvGrpSpPr>
            <p:grpSpPr>
              <a:xfrm>
                <a:off x="7717228" y="4136857"/>
                <a:ext cx="1463156" cy="720060"/>
                <a:chOff x="755682" y="2131491"/>
                <a:chExt cx="3633727" cy="1761823"/>
              </a:xfrm>
            </p:grpSpPr>
            <p:cxnSp>
              <p:nvCxnSpPr>
                <p:cNvPr id="23" name="直接箭头连接符 22"/>
                <p:cNvCxnSpPr/>
                <p:nvPr/>
              </p:nvCxnSpPr>
              <p:spPr bwMode="auto">
                <a:xfrm>
                  <a:off x="2700404" y="2372675"/>
                  <a:ext cx="720060" cy="144012"/>
                </a:xfrm>
                <a:prstGeom prst="straightConnector1">
                  <a:avLst/>
                </a:prstGeom>
                <a:solidFill>
                  <a:schemeClr val="accent1"/>
                </a:solidFill>
                <a:ln w="38100" cap="flat" cmpd="sng" algn="ctr">
                  <a:solidFill>
                    <a:srgbClr val="FF0000"/>
                  </a:solidFill>
                  <a:prstDash val="solid"/>
                  <a:round/>
                  <a:headEnd type="arrow"/>
                  <a:tailEnd type="arrow"/>
                </a:ln>
                <a:effectLst/>
              </p:spPr>
            </p:cxnSp>
            <p:cxnSp>
              <p:nvCxnSpPr>
                <p:cNvPr id="24" name="直接连接符 23"/>
                <p:cNvCxnSpPr/>
                <p:nvPr/>
              </p:nvCxnSpPr>
              <p:spPr bwMode="auto">
                <a:xfrm>
                  <a:off x="755682" y="3363816"/>
                  <a:ext cx="34562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直接连接符 24"/>
                <p:cNvCxnSpPr/>
                <p:nvPr/>
              </p:nvCxnSpPr>
              <p:spPr bwMode="auto">
                <a:xfrm>
                  <a:off x="755682" y="3867858"/>
                  <a:ext cx="34562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6" name="文本框 25"/>
                <p:cNvSpPr txBox="1"/>
                <p:nvPr/>
              </p:nvSpPr>
              <p:spPr>
                <a:xfrm>
                  <a:off x="1800129" y="3281484"/>
                  <a:ext cx="2231627" cy="602447"/>
                </a:xfrm>
                <a:prstGeom prst="rect">
                  <a:avLst/>
                </a:prstGeom>
                <a:noFill/>
              </p:spPr>
              <p:txBody>
                <a:bodyPr wrap="square" rtlCol="0">
                  <a:spAutoFit/>
                </a:bodyPr>
                <a:lstStyle/>
                <a:p>
                  <a:r>
                    <a:rPr lang="zh-CN" altLang="en-US" sz="1000" dirty="0" smtClean="0">
                      <a:latin typeface="微软雅黑" panose="020B0503020204020204" pitchFamily="34" charset="-122"/>
                      <a:ea typeface="微软雅黑" panose="020B0503020204020204" pitchFamily="34" charset="-122"/>
                    </a:rPr>
                    <a:t>道路</a:t>
                  </a:r>
                  <a:endParaRPr lang="zh-CN" altLang="en-US" sz="1000" dirty="0">
                    <a:latin typeface="微软雅黑" panose="020B0503020204020204" pitchFamily="34" charset="-122"/>
                    <a:ea typeface="微软雅黑" panose="020B0503020204020204" pitchFamily="34" charset="-122"/>
                  </a:endParaRPr>
                </a:p>
              </p:txBody>
            </p:sp>
            <p:sp>
              <p:nvSpPr>
                <p:cNvPr id="27" name="矩形 26"/>
                <p:cNvSpPr/>
                <p:nvPr/>
              </p:nvSpPr>
              <p:spPr bwMode="auto">
                <a:xfrm>
                  <a:off x="1333280" y="2131491"/>
                  <a:ext cx="2736228" cy="11036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拟建场地</a:t>
                  </a:r>
                </a:p>
              </p:txBody>
            </p:sp>
            <p:sp>
              <p:nvSpPr>
                <p:cNvPr id="28" name="八边形 27"/>
                <p:cNvSpPr/>
                <p:nvPr/>
              </p:nvSpPr>
              <p:spPr bwMode="auto">
                <a:xfrm>
                  <a:off x="812891" y="3738277"/>
                  <a:ext cx="216577" cy="155037"/>
                </a:xfrm>
                <a:prstGeom prst="octago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cxnSp>
              <p:nvCxnSpPr>
                <p:cNvPr id="29" name="直接连接符 28"/>
                <p:cNvCxnSpPr>
                  <a:stCxn id="28" idx="4"/>
                </p:cNvCxnSpPr>
                <p:nvPr/>
              </p:nvCxnSpPr>
              <p:spPr bwMode="auto">
                <a:xfrm flipV="1">
                  <a:off x="812892" y="2372674"/>
                  <a:ext cx="357652" cy="1475230"/>
                </a:xfrm>
                <a:prstGeom prst="line">
                  <a:avLst/>
                </a:prstGeom>
                <a:solidFill>
                  <a:schemeClr val="accent1"/>
                </a:solidFill>
                <a:ln w="9525" cap="flat" cmpd="sng" algn="ctr">
                  <a:solidFill>
                    <a:srgbClr val="FF0000"/>
                  </a:solidFill>
                  <a:prstDash val="sysDash"/>
                  <a:round/>
                  <a:headEnd type="none" w="med" len="med"/>
                  <a:tailEnd type="none" w="med" len="med"/>
                </a:ln>
                <a:effectLst/>
              </p:spPr>
            </p:cxnSp>
            <p:cxnSp>
              <p:nvCxnSpPr>
                <p:cNvPr id="30" name="直接连接符 29"/>
                <p:cNvCxnSpPr>
                  <a:stCxn id="28" idx="2"/>
                </p:cNvCxnSpPr>
                <p:nvPr/>
              </p:nvCxnSpPr>
              <p:spPr bwMode="auto">
                <a:xfrm flipV="1">
                  <a:off x="983378" y="3364566"/>
                  <a:ext cx="3406031" cy="528748"/>
                </a:xfrm>
                <a:prstGeom prst="line">
                  <a:avLst/>
                </a:prstGeom>
                <a:solidFill>
                  <a:schemeClr val="accent1"/>
                </a:solidFill>
                <a:ln w="9525" cap="flat" cmpd="sng" algn="ctr">
                  <a:solidFill>
                    <a:srgbClr val="FF0000"/>
                  </a:solidFill>
                  <a:prstDash val="sysDash"/>
                  <a:round/>
                  <a:headEnd type="none" w="med" len="med"/>
                  <a:tailEnd type="none" w="med" len="med"/>
                </a:ln>
                <a:effectLst/>
              </p:spPr>
            </p:cxnSp>
          </p:grpSp>
          <p:sp>
            <p:nvSpPr>
              <p:cNvPr id="22" name="文本框 21"/>
              <p:cNvSpPr txBox="1"/>
              <p:nvPr/>
            </p:nvSpPr>
            <p:spPr>
              <a:xfrm>
                <a:off x="7884276" y="4875942"/>
                <a:ext cx="1151659" cy="246221"/>
              </a:xfrm>
              <a:prstGeom prst="rect">
                <a:avLst/>
              </a:prstGeom>
              <a:noFill/>
            </p:spPr>
            <p:txBody>
              <a:bodyPr wrap="square" rtlCol="0">
                <a:spAutoFit/>
              </a:bodyPr>
              <a:lstStyle/>
              <a:p>
                <a:r>
                  <a:rPr lang="zh-CN" altLang="en-US" sz="1000" dirty="0" smtClean="0">
                    <a:solidFill>
                      <a:srgbClr val="FF0000"/>
                    </a:solidFill>
                    <a:latin typeface="微软雅黑" panose="020B0503020204020204" pitchFamily="34" charset="-122"/>
                    <a:ea typeface="微软雅黑" panose="020B0503020204020204" pitchFamily="34" charset="-122"/>
                  </a:rPr>
                  <a:t>拍照位置示意图</a:t>
                </a:r>
                <a:endParaRPr lang="zh-CN" altLang="en-US" sz="1000" dirty="0">
                  <a:solidFill>
                    <a:srgbClr val="FF0000"/>
                  </a:solidFill>
                  <a:latin typeface="微软雅黑" panose="020B0503020204020204" pitchFamily="34" charset="-122"/>
                  <a:ea typeface="微软雅黑" panose="020B0503020204020204" pitchFamily="34" charset="-122"/>
                </a:endParaRPr>
              </a:p>
            </p:txBody>
          </p:sp>
        </p:grpSp>
        <p:sp>
          <p:nvSpPr>
            <p:cNvPr id="20" name="KSO_Shape"/>
            <p:cNvSpPr/>
            <p:nvPr/>
          </p:nvSpPr>
          <p:spPr bwMode="auto">
            <a:xfrm>
              <a:off x="3097295" y="4671354"/>
              <a:ext cx="262033" cy="180130"/>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31" name="矩形 30"/>
          <p:cNvSpPr/>
          <p:nvPr/>
        </p:nvSpPr>
        <p:spPr>
          <a:xfrm>
            <a:off x="4394322" y="745890"/>
            <a:ext cx="2214880" cy="337185"/>
          </a:xfrm>
          <a:prstGeom prst="rect">
            <a:avLst/>
          </a:prstGeom>
        </p:spPr>
        <p:txBody>
          <a:bodyPr wrap="none">
            <a:spAutoFit/>
          </a:bodyPr>
          <a:lstStyle/>
          <a:p>
            <a:r>
              <a:rPr lang="zh-CN" altLang="en-US" sz="1600" b="1" dirty="0">
                <a:solidFill>
                  <a:srgbClr val="0069C8"/>
                </a:solidFill>
                <a:latin typeface="微软雅黑" panose="020B0503020204020204" pitchFamily="34" charset="-122"/>
                <a:ea typeface="微软雅黑" panose="020B0503020204020204" pitchFamily="34" charset="-122"/>
              </a:rPr>
              <a:t>拟</a:t>
            </a:r>
            <a:r>
              <a:rPr lang="zh-CN" altLang="en-US" sz="1600" b="1" dirty="0" smtClean="0">
                <a:solidFill>
                  <a:srgbClr val="0069C8"/>
                </a:solidFill>
                <a:latin typeface="微软雅黑" panose="020B0503020204020204" pitchFamily="34" charset="-122"/>
                <a:ea typeface="微软雅黑" panose="020B0503020204020204" pitchFamily="34" charset="-122"/>
              </a:rPr>
              <a:t>建场地外部</a:t>
            </a:r>
            <a:r>
              <a:rPr lang="zh-CN" altLang="en-US" sz="1600" b="1" dirty="0" smtClean="0">
                <a:solidFill>
                  <a:srgbClr val="FF0000"/>
                </a:solidFill>
                <a:latin typeface="微软雅黑" panose="020B0503020204020204" pitchFamily="34" charset="-122"/>
                <a:ea typeface="微软雅黑" panose="020B0503020204020204" pitchFamily="34" charset="-122"/>
              </a:rPr>
              <a:t>两侧</a:t>
            </a:r>
            <a:r>
              <a:rPr lang="zh-CN" altLang="en-US" sz="1600" b="1" dirty="0" smtClean="0">
                <a:solidFill>
                  <a:srgbClr val="0069C8"/>
                </a:solidFill>
                <a:latin typeface="微软雅黑" panose="020B0503020204020204" pitchFamily="34" charset="-122"/>
                <a:ea typeface="微软雅黑" panose="020B0503020204020204" pitchFamily="34" charset="-122"/>
              </a:rPr>
              <a:t>照片</a:t>
            </a:r>
            <a:endParaRPr lang="zh-CN" altLang="en-US" sz="1600" dirty="0">
              <a:solidFill>
                <a:srgbClr val="0069C8"/>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4799" y="213779"/>
            <a:ext cx="6606363" cy="368300"/>
          </a:xfrm>
          <a:prstGeom prst="rect">
            <a:avLst/>
          </a:prstGeom>
          <a:noFill/>
          <a:ln w="9525">
            <a:noFill/>
            <a:miter lim="800000"/>
          </a:ln>
        </p:spPr>
        <p:txBody>
          <a:bodyPr wrap="square">
            <a:spAutoFit/>
          </a:bodyPr>
          <a:lstStyle/>
          <a:p>
            <a:pPr eaLnBrk="0" hangingPunct="0"/>
            <a:r>
              <a:rPr lang="zh-CN" altLang="en-US" b="1" dirty="0">
                <a:latin typeface="微软雅黑" panose="020B0503020204020204" pitchFamily="34" charset="-122"/>
                <a:ea typeface="微软雅黑" panose="020B0503020204020204" pitchFamily="34" charset="-122"/>
              </a:rPr>
              <a:t>拟建店场地照片（用箭头或圈标示出场地的具体位置及尺寸）</a:t>
            </a:r>
          </a:p>
        </p:txBody>
      </p:sp>
      <p:sp>
        <p:nvSpPr>
          <p:cNvPr id="3" name="TextBox 15"/>
          <p:cNvSpPr txBox="1"/>
          <p:nvPr/>
        </p:nvSpPr>
        <p:spPr>
          <a:xfrm>
            <a:off x="1914669" y="4282533"/>
            <a:ext cx="3033657" cy="275590"/>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左侧</a:t>
            </a:r>
            <a:r>
              <a:rPr lang="en-US" altLang="zh-CN" sz="1200" dirty="0" smtClean="0">
                <a:latin typeface="微软雅黑" panose="020B0503020204020204" pitchFamily="34" charset="-122"/>
                <a:ea typeface="微软雅黑" panose="020B0503020204020204" pitchFamily="34" charset="-122"/>
              </a:rPr>
              <a:t>45°</a:t>
            </a:r>
            <a:r>
              <a:rPr lang="zh-CN" altLang="en-US" sz="1200" dirty="0" smtClean="0">
                <a:latin typeface="微软雅黑" panose="020B0503020204020204" pitchFamily="34" charset="-122"/>
                <a:ea typeface="微软雅黑" panose="020B0503020204020204" pitchFamily="34" charset="-122"/>
              </a:rPr>
              <a:t>全景</a:t>
            </a:r>
            <a:endParaRPr lang="zh-CN" altLang="en-US" sz="1200" dirty="0">
              <a:latin typeface="微软雅黑" panose="020B0503020204020204" pitchFamily="34" charset="-122"/>
              <a:ea typeface="微软雅黑" panose="020B0503020204020204" pitchFamily="34" charset="-122"/>
            </a:endParaRPr>
          </a:p>
        </p:txBody>
      </p:sp>
      <p:sp>
        <p:nvSpPr>
          <p:cNvPr id="4" name="TextBox 16"/>
          <p:cNvSpPr txBox="1"/>
          <p:nvPr/>
        </p:nvSpPr>
        <p:spPr>
          <a:xfrm>
            <a:off x="6368370" y="4282533"/>
            <a:ext cx="3033657" cy="275590"/>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右侧</a:t>
            </a:r>
            <a:r>
              <a:rPr lang="en-US" altLang="zh-CN" sz="1200" dirty="0" smtClean="0">
                <a:latin typeface="微软雅黑" panose="020B0503020204020204" pitchFamily="34" charset="-122"/>
                <a:ea typeface="微软雅黑" panose="020B0503020204020204" pitchFamily="34" charset="-122"/>
              </a:rPr>
              <a:t>45°</a:t>
            </a:r>
            <a:r>
              <a:rPr lang="zh-CN" altLang="en-US" sz="1200" dirty="0" smtClean="0">
                <a:latin typeface="微软雅黑" panose="020B0503020204020204" pitchFamily="34" charset="-122"/>
                <a:ea typeface="微软雅黑" panose="020B0503020204020204" pitchFamily="34" charset="-122"/>
              </a:rPr>
              <a:t>全景</a:t>
            </a:r>
            <a:endParaRPr lang="zh-CN" altLang="en-US" sz="1200" dirty="0">
              <a:latin typeface="微软雅黑" panose="020B0503020204020204" pitchFamily="34" charset="-122"/>
              <a:ea typeface="微软雅黑" panose="020B0503020204020204" pitchFamily="34" charset="-122"/>
            </a:endParaRPr>
          </a:p>
        </p:txBody>
      </p:sp>
      <p:sp>
        <p:nvSpPr>
          <p:cNvPr id="5" name="矩形 4"/>
          <p:cNvSpPr/>
          <p:nvPr/>
        </p:nvSpPr>
        <p:spPr>
          <a:xfrm>
            <a:off x="4758247" y="970257"/>
            <a:ext cx="1808480" cy="337185"/>
          </a:xfrm>
          <a:prstGeom prst="rect">
            <a:avLst/>
          </a:prstGeom>
        </p:spPr>
        <p:txBody>
          <a:bodyPr wrap="none">
            <a:spAutoFit/>
          </a:bodyPr>
          <a:lstStyle/>
          <a:p>
            <a:r>
              <a:rPr lang="zh-CN" altLang="en-US" sz="1600" b="1" dirty="0">
                <a:solidFill>
                  <a:srgbClr val="0069C8"/>
                </a:solidFill>
                <a:latin typeface="华文细黑" pitchFamily="2" charset="-122"/>
                <a:ea typeface="华文细黑" pitchFamily="2" charset="-122"/>
              </a:rPr>
              <a:t>拟</a:t>
            </a:r>
            <a:r>
              <a:rPr lang="zh-CN" altLang="en-US" sz="1600" b="1" dirty="0" smtClean="0">
                <a:solidFill>
                  <a:srgbClr val="0069C8"/>
                </a:solidFill>
                <a:latin typeface="华文细黑" pitchFamily="2" charset="-122"/>
                <a:ea typeface="华文细黑" pitchFamily="2" charset="-122"/>
              </a:rPr>
              <a:t>建场地</a:t>
            </a:r>
            <a:r>
              <a:rPr lang="zh-CN" altLang="en-US" sz="1600" b="1" dirty="0" smtClean="0">
                <a:solidFill>
                  <a:srgbClr val="FF0000"/>
                </a:solidFill>
                <a:latin typeface="华文细黑" pitchFamily="2" charset="-122"/>
                <a:ea typeface="华文细黑" pitchFamily="2" charset="-122"/>
              </a:rPr>
              <a:t>内部</a:t>
            </a:r>
            <a:r>
              <a:rPr lang="zh-CN" altLang="en-US" sz="1600" b="1" dirty="0" smtClean="0">
                <a:solidFill>
                  <a:srgbClr val="0069C8"/>
                </a:solidFill>
                <a:latin typeface="华文细黑" pitchFamily="2" charset="-122"/>
                <a:ea typeface="华文细黑" pitchFamily="2" charset="-122"/>
              </a:rPr>
              <a:t>照片</a:t>
            </a:r>
            <a:endParaRPr lang="zh-CN" altLang="en-US" sz="1600" dirty="0">
              <a:solidFill>
                <a:srgbClr val="0069C8"/>
              </a:solidFill>
            </a:endParaRPr>
          </a:p>
        </p:txBody>
      </p:sp>
      <p:sp>
        <p:nvSpPr>
          <p:cNvPr id="6" name="矩形 5"/>
          <p:cNvSpPr/>
          <p:nvPr/>
        </p:nvSpPr>
        <p:spPr bwMode="auto">
          <a:xfrm>
            <a:off x="1615974" y="1402293"/>
            <a:ext cx="4032336" cy="28802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 name="矩形 6"/>
          <p:cNvSpPr/>
          <p:nvPr/>
        </p:nvSpPr>
        <p:spPr bwMode="auto">
          <a:xfrm>
            <a:off x="5720316" y="1402293"/>
            <a:ext cx="4104342" cy="28802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8" name="组合 7"/>
          <p:cNvGrpSpPr/>
          <p:nvPr/>
        </p:nvGrpSpPr>
        <p:grpSpPr>
          <a:xfrm>
            <a:off x="5735540" y="4376016"/>
            <a:ext cx="1223665" cy="1016810"/>
            <a:chOff x="7740264" y="3961341"/>
            <a:chExt cx="1223665" cy="1016810"/>
          </a:xfrm>
        </p:grpSpPr>
        <p:grpSp>
          <p:nvGrpSpPr>
            <p:cNvPr id="9" name="组合 8"/>
            <p:cNvGrpSpPr/>
            <p:nvPr/>
          </p:nvGrpSpPr>
          <p:grpSpPr>
            <a:xfrm>
              <a:off x="7740264" y="3961341"/>
              <a:ext cx="1101770" cy="761947"/>
              <a:chOff x="812892" y="1702044"/>
              <a:chExt cx="2736228" cy="1864310"/>
            </a:xfrm>
          </p:grpSpPr>
          <p:cxnSp>
            <p:nvCxnSpPr>
              <p:cNvPr id="11" name="直接箭头连接符 10"/>
              <p:cNvCxnSpPr/>
              <p:nvPr/>
            </p:nvCxnSpPr>
            <p:spPr bwMode="auto">
              <a:xfrm>
                <a:off x="2700404" y="2372675"/>
                <a:ext cx="720060" cy="144012"/>
              </a:xfrm>
              <a:prstGeom prst="straightConnector1">
                <a:avLst/>
              </a:prstGeom>
              <a:solidFill>
                <a:schemeClr val="accent1"/>
              </a:solidFill>
              <a:ln w="38100" cap="flat" cmpd="sng" algn="ctr">
                <a:solidFill>
                  <a:srgbClr val="FF0000"/>
                </a:solidFill>
                <a:prstDash val="solid"/>
                <a:round/>
                <a:headEnd type="arrow"/>
                <a:tailEnd type="arrow"/>
              </a:ln>
              <a:effectLst/>
            </p:spPr>
          </p:cxnSp>
          <p:sp>
            <p:nvSpPr>
              <p:cNvPr id="12" name="矩形 11"/>
              <p:cNvSpPr/>
              <p:nvPr/>
            </p:nvSpPr>
            <p:spPr bwMode="auto">
              <a:xfrm>
                <a:off x="812892" y="1702044"/>
                <a:ext cx="2736228" cy="18602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展厅</a:t>
                </a:r>
              </a:p>
            </p:txBody>
          </p:sp>
          <p:sp>
            <p:nvSpPr>
              <p:cNvPr id="13" name="八边形 12"/>
              <p:cNvSpPr/>
              <p:nvPr/>
            </p:nvSpPr>
            <p:spPr bwMode="auto">
              <a:xfrm>
                <a:off x="3316452" y="3411317"/>
                <a:ext cx="216577" cy="155037"/>
              </a:xfrm>
              <a:prstGeom prst="octagon">
                <a:avLst/>
              </a:prstGeom>
              <a:solidFill>
                <a:schemeClr val="accent1"/>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cxnSp>
            <p:nvCxnSpPr>
              <p:cNvPr id="14" name="直接连接符 13"/>
              <p:cNvCxnSpPr>
                <a:stCxn id="13" idx="4"/>
              </p:cNvCxnSpPr>
              <p:nvPr/>
            </p:nvCxnSpPr>
            <p:spPr bwMode="auto">
              <a:xfrm flipH="1" flipV="1">
                <a:off x="1170543" y="3365910"/>
                <a:ext cx="2145909" cy="155035"/>
              </a:xfrm>
              <a:prstGeom prst="line">
                <a:avLst/>
              </a:prstGeom>
              <a:solidFill>
                <a:schemeClr val="accent1"/>
              </a:solidFill>
              <a:ln w="9525" cap="flat" cmpd="sng" algn="ctr">
                <a:solidFill>
                  <a:srgbClr val="FF0000"/>
                </a:solidFill>
                <a:prstDash val="sysDash"/>
                <a:round/>
                <a:headEnd type="none" w="med" len="med"/>
                <a:tailEnd type="none" w="med" len="med"/>
              </a:ln>
              <a:effectLst/>
            </p:spPr>
          </p:cxnSp>
          <p:cxnSp>
            <p:nvCxnSpPr>
              <p:cNvPr id="15" name="直接连接符 14"/>
              <p:cNvCxnSpPr/>
              <p:nvPr/>
            </p:nvCxnSpPr>
            <p:spPr bwMode="auto">
              <a:xfrm flipH="1" flipV="1">
                <a:off x="2422323" y="2151066"/>
                <a:ext cx="940222" cy="1260254"/>
              </a:xfrm>
              <a:prstGeom prst="line">
                <a:avLst/>
              </a:prstGeom>
              <a:solidFill>
                <a:schemeClr val="accent1"/>
              </a:solidFill>
              <a:ln w="9525" cap="flat" cmpd="sng" algn="ctr">
                <a:solidFill>
                  <a:srgbClr val="FF0000"/>
                </a:solidFill>
                <a:prstDash val="sysDash"/>
                <a:round/>
                <a:headEnd type="none" w="med" len="med"/>
                <a:tailEnd type="none" w="med" len="med"/>
              </a:ln>
              <a:effectLst/>
            </p:spPr>
          </p:cxnSp>
        </p:grpSp>
        <p:sp>
          <p:nvSpPr>
            <p:cNvPr id="10" name="文本框 9"/>
            <p:cNvSpPr txBox="1"/>
            <p:nvPr/>
          </p:nvSpPr>
          <p:spPr>
            <a:xfrm>
              <a:off x="7812270" y="4731930"/>
              <a:ext cx="1151659" cy="246221"/>
            </a:xfrm>
            <a:prstGeom prst="rect">
              <a:avLst/>
            </a:prstGeom>
            <a:noFill/>
          </p:spPr>
          <p:txBody>
            <a:bodyPr wrap="square" rtlCol="0">
              <a:spAutoFit/>
            </a:bodyPr>
            <a:lstStyle/>
            <a:p>
              <a:r>
                <a:rPr lang="zh-CN" altLang="en-US" sz="1000" dirty="0" smtClean="0">
                  <a:solidFill>
                    <a:srgbClr val="FF0000"/>
                  </a:solidFill>
                  <a:latin typeface="微软雅黑" panose="020B0503020204020204" pitchFamily="34" charset="-122"/>
                  <a:ea typeface="微软雅黑" panose="020B0503020204020204" pitchFamily="34" charset="-122"/>
                </a:rPr>
                <a:t>拍照位置示意图</a:t>
              </a:r>
              <a:endParaRPr lang="zh-CN" altLang="en-US" sz="1000" dirty="0">
                <a:solidFill>
                  <a:srgbClr val="FF0000"/>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4523545" y="4354539"/>
            <a:ext cx="1151659" cy="1048191"/>
            <a:chOff x="7926808" y="4136857"/>
            <a:chExt cx="1151659" cy="1048191"/>
          </a:xfrm>
        </p:grpSpPr>
        <p:grpSp>
          <p:nvGrpSpPr>
            <p:cNvPr id="17" name="组合 16"/>
            <p:cNvGrpSpPr/>
            <p:nvPr/>
          </p:nvGrpSpPr>
          <p:grpSpPr>
            <a:xfrm>
              <a:off x="7949804" y="4136857"/>
              <a:ext cx="1101769" cy="781760"/>
              <a:chOff x="1333281" y="2131491"/>
              <a:chExt cx="2736228" cy="1912789"/>
            </a:xfrm>
          </p:grpSpPr>
          <p:cxnSp>
            <p:nvCxnSpPr>
              <p:cNvPr id="19" name="直接箭头连接符 18"/>
              <p:cNvCxnSpPr/>
              <p:nvPr/>
            </p:nvCxnSpPr>
            <p:spPr bwMode="auto">
              <a:xfrm>
                <a:off x="2700404" y="2372675"/>
                <a:ext cx="720060" cy="144012"/>
              </a:xfrm>
              <a:prstGeom prst="straightConnector1">
                <a:avLst/>
              </a:prstGeom>
              <a:solidFill>
                <a:schemeClr val="accent1"/>
              </a:solidFill>
              <a:ln w="38100" cap="flat" cmpd="sng" algn="ctr">
                <a:solidFill>
                  <a:srgbClr val="FF0000"/>
                </a:solidFill>
                <a:prstDash val="solid"/>
                <a:round/>
                <a:headEnd type="arrow"/>
                <a:tailEnd type="arrow"/>
              </a:ln>
              <a:effectLst/>
            </p:spPr>
          </p:cxnSp>
          <p:sp>
            <p:nvSpPr>
              <p:cNvPr id="20" name="矩形 19"/>
              <p:cNvSpPr/>
              <p:nvPr/>
            </p:nvSpPr>
            <p:spPr bwMode="auto">
              <a:xfrm>
                <a:off x="1333281" y="2131491"/>
                <a:ext cx="2736228" cy="191278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展厅</a:t>
                </a:r>
              </a:p>
            </p:txBody>
          </p:sp>
          <p:sp>
            <p:nvSpPr>
              <p:cNvPr id="21" name="八边形 20"/>
              <p:cNvSpPr/>
              <p:nvPr/>
            </p:nvSpPr>
            <p:spPr bwMode="auto">
              <a:xfrm>
                <a:off x="1349369" y="3745098"/>
                <a:ext cx="216577" cy="155037"/>
              </a:xfrm>
              <a:prstGeom prst="octagon">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cxnSp>
            <p:nvCxnSpPr>
              <p:cNvPr id="22" name="直接连接符 21"/>
              <p:cNvCxnSpPr/>
              <p:nvPr/>
            </p:nvCxnSpPr>
            <p:spPr bwMode="auto">
              <a:xfrm flipV="1">
                <a:off x="1387120" y="2372674"/>
                <a:ext cx="1313285" cy="1475233"/>
              </a:xfrm>
              <a:prstGeom prst="line">
                <a:avLst/>
              </a:prstGeom>
              <a:solidFill>
                <a:schemeClr val="accent1"/>
              </a:solidFill>
              <a:ln w="9525" cap="flat" cmpd="sng" algn="ctr">
                <a:solidFill>
                  <a:srgbClr val="FF0000"/>
                </a:solidFill>
                <a:prstDash val="sysDash"/>
                <a:round/>
                <a:headEnd type="none" w="med" len="med"/>
                <a:tailEnd type="none" w="med" len="med"/>
              </a:ln>
              <a:effectLst/>
            </p:spPr>
          </p:cxnSp>
          <p:cxnSp>
            <p:nvCxnSpPr>
              <p:cNvPr id="23" name="直接连接符 22"/>
              <p:cNvCxnSpPr/>
              <p:nvPr/>
            </p:nvCxnSpPr>
            <p:spPr bwMode="auto">
              <a:xfrm>
                <a:off x="1387120" y="3893314"/>
                <a:ext cx="2643551" cy="23531"/>
              </a:xfrm>
              <a:prstGeom prst="line">
                <a:avLst/>
              </a:prstGeom>
              <a:solidFill>
                <a:schemeClr val="accent1"/>
              </a:solidFill>
              <a:ln w="9525" cap="flat" cmpd="sng" algn="ctr">
                <a:solidFill>
                  <a:srgbClr val="FF0000"/>
                </a:solidFill>
                <a:prstDash val="sysDash"/>
                <a:round/>
                <a:headEnd type="none" w="med" len="med"/>
                <a:tailEnd type="none" w="med" len="med"/>
              </a:ln>
              <a:effectLst/>
            </p:spPr>
          </p:cxnSp>
        </p:grpSp>
        <p:sp>
          <p:nvSpPr>
            <p:cNvPr id="18" name="文本框 17"/>
            <p:cNvSpPr txBox="1"/>
            <p:nvPr/>
          </p:nvSpPr>
          <p:spPr>
            <a:xfrm>
              <a:off x="7926808" y="4938827"/>
              <a:ext cx="1151659" cy="246221"/>
            </a:xfrm>
            <a:prstGeom prst="rect">
              <a:avLst/>
            </a:prstGeom>
            <a:noFill/>
          </p:spPr>
          <p:txBody>
            <a:bodyPr wrap="square" rtlCol="0">
              <a:spAutoFit/>
            </a:bodyPr>
            <a:lstStyle/>
            <a:p>
              <a:r>
                <a:rPr lang="zh-CN" altLang="en-US" sz="1000" dirty="0" smtClean="0">
                  <a:solidFill>
                    <a:srgbClr val="FF0000"/>
                  </a:solidFill>
                  <a:latin typeface="微软雅黑" panose="020B0503020204020204" pitchFamily="34" charset="-122"/>
                  <a:ea typeface="微软雅黑" panose="020B0503020204020204" pitchFamily="34" charset="-122"/>
                </a:rPr>
                <a:t>拍照位置示意图</a:t>
              </a:r>
              <a:endParaRPr lang="zh-CN" altLang="en-US" sz="1000" dirty="0">
                <a:solidFill>
                  <a:srgbClr val="FF0000"/>
                </a:solidFill>
                <a:latin typeface="微软雅黑" panose="020B0503020204020204" pitchFamily="34" charset="-122"/>
                <a:ea typeface="微软雅黑" panose="020B0503020204020204" pitchFamily="34" charset="-122"/>
              </a:endParaRPr>
            </a:p>
          </p:txBody>
        </p:sp>
      </p:grpSp>
      <p:sp>
        <p:nvSpPr>
          <p:cNvPr id="24" name="KSO_Shape"/>
          <p:cNvSpPr/>
          <p:nvPr/>
        </p:nvSpPr>
        <p:spPr bwMode="auto">
          <a:xfrm>
            <a:off x="6711964" y="5056041"/>
            <a:ext cx="262033" cy="180130"/>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5" name="KSO_Shape"/>
          <p:cNvSpPr/>
          <p:nvPr/>
        </p:nvSpPr>
        <p:spPr bwMode="auto">
          <a:xfrm>
            <a:off x="4461629" y="4966475"/>
            <a:ext cx="262033" cy="180130"/>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custDataLst>
              <p:tags r:id="rId1"/>
            </p:custDataLst>
          </p:nvPr>
        </p:nvGraphicFramePr>
        <p:xfrm>
          <a:off x="843727" y="1050877"/>
          <a:ext cx="6389852" cy="5197032"/>
        </p:xfrm>
        <a:graphic>
          <a:graphicData uri="http://schemas.openxmlformats.org/drawingml/2006/table">
            <a:tbl>
              <a:tblPr/>
              <a:tblGrid>
                <a:gridCol w="1085292">
                  <a:extLst>
                    <a:ext uri="{9D8B030D-6E8A-4147-A177-3AD203B41FA5}">
                      <a16:colId xmlns:a16="http://schemas.microsoft.com/office/drawing/2014/main" val="20000"/>
                    </a:ext>
                  </a:extLst>
                </a:gridCol>
                <a:gridCol w="1686921">
                  <a:extLst>
                    <a:ext uri="{9D8B030D-6E8A-4147-A177-3AD203B41FA5}">
                      <a16:colId xmlns:a16="http://schemas.microsoft.com/office/drawing/2014/main" val="20001"/>
                    </a:ext>
                  </a:extLst>
                </a:gridCol>
                <a:gridCol w="1384140">
                  <a:extLst>
                    <a:ext uri="{9D8B030D-6E8A-4147-A177-3AD203B41FA5}">
                      <a16:colId xmlns:a16="http://schemas.microsoft.com/office/drawing/2014/main" val="20002"/>
                    </a:ext>
                  </a:extLst>
                </a:gridCol>
                <a:gridCol w="2233499">
                  <a:extLst>
                    <a:ext uri="{9D8B030D-6E8A-4147-A177-3AD203B41FA5}">
                      <a16:colId xmlns:a16="http://schemas.microsoft.com/office/drawing/2014/main" val="20003"/>
                    </a:ext>
                  </a:extLst>
                </a:gridCol>
              </a:tblGrid>
              <a:tr h="448769">
                <a:tc>
                  <a:txBody>
                    <a:bodyPr/>
                    <a:lstStyle/>
                    <a:p>
                      <a:pPr algn="ctr" rtl="0" fontAlgn="ctr"/>
                      <a:r>
                        <a:rPr lang="zh-CN" altLang="en-US" sz="1400" b="1" i="0" u="none" strike="noStrike" dirty="0">
                          <a:solidFill>
                            <a:schemeClr val="tx1"/>
                          </a:solidFill>
                          <a:latin typeface="微软雅黑" panose="020B0503020204020204" pitchFamily="34" charset="-122"/>
                          <a:ea typeface="微软雅黑" panose="020B0503020204020204" pitchFamily="34" charset="-122"/>
                        </a:rPr>
                        <a:t>公司名称 </a:t>
                      </a:r>
                    </a:p>
                  </a:txBody>
                  <a:tcPr marL="11423" marR="11423" marT="11423"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ctr"/>
                      <a:r>
                        <a:rPr lang="zh-CN" altLang="en-US" sz="1400" b="0" i="0" u="none" strike="noStrike">
                          <a:solidFill>
                            <a:srgbClr val="000000"/>
                          </a:solidFill>
                          <a:latin typeface="微软雅黑" panose="020B0503020204020204" pitchFamily="34" charset="-122"/>
                          <a:ea typeface="微软雅黑" panose="020B0503020204020204" pitchFamily="34" charset="-122"/>
                        </a:rPr>
                        <a:t>　</a:t>
                      </a:r>
                    </a:p>
                  </a:txBody>
                  <a:tcPr marL="11423" marR="11423" marT="11423"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rtl="0" fontAlgn="ctr"/>
                      <a:r>
                        <a:rPr lang="zh-CN" altLang="en-US" sz="1400" b="1" i="0" u="none" strike="noStrike" dirty="0">
                          <a:solidFill>
                            <a:schemeClr val="tx1"/>
                          </a:solidFill>
                          <a:latin typeface="微软雅黑" panose="020B0503020204020204" pitchFamily="34" charset="-122"/>
                          <a:ea typeface="微软雅黑" panose="020B0503020204020204" pitchFamily="34" charset="-122"/>
                        </a:rPr>
                        <a:t>申请区域</a:t>
                      </a:r>
                    </a:p>
                  </a:txBody>
                  <a:tcPr marL="11423" marR="11423" marT="11423"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ctr"/>
                      <a:r>
                        <a:rPr lang="zh-CN" altLang="en-US" sz="1400" b="0" i="0" u="none" strike="noStrike" dirty="0">
                          <a:solidFill>
                            <a:srgbClr val="000000"/>
                          </a:solidFill>
                          <a:latin typeface="微软雅黑" panose="020B0503020204020204" pitchFamily="34" charset="-122"/>
                          <a:ea typeface="微软雅黑" panose="020B0503020204020204" pitchFamily="34" charset="-122"/>
                        </a:rPr>
                        <a:t>　</a:t>
                      </a:r>
                    </a:p>
                  </a:txBody>
                  <a:tcPr marL="11423" marR="11423" marT="11423"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11290">
                <a:tc>
                  <a:txBody>
                    <a:bodyPr/>
                    <a:lstStyle/>
                    <a:p>
                      <a:pPr algn="ctr" rtl="0" fontAlgn="ctr"/>
                      <a:r>
                        <a:rPr lang="zh-CN" altLang="en-US" sz="1400" b="1" i="0" u="none" strike="noStrike" dirty="0">
                          <a:solidFill>
                            <a:schemeClr val="tx1"/>
                          </a:solidFill>
                          <a:latin typeface="微软雅黑" panose="020B0503020204020204" pitchFamily="34" charset="-122"/>
                          <a:ea typeface="微软雅黑" panose="020B0503020204020204" pitchFamily="34" charset="-122"/>
                        </a:rPr>
                        <a:t>资  金 </a:t>
                      </a:r>
                    </a:p>
                  </a:txBody>
                  <a:tcPr marL="11423" marR="11423" marT="11423"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3">
                  <a:txBody>
                    <a:bodyPr/>
                    <a:lstStyle/>
                    <a:p>
                      <a:pPr algn="l" rtl="0" fontAlgn="ctr">
                        <a:lnSpc>
                          <a:spcPct val="150000"/>
                        </a:lnSpc>
                      </a:pPr>
                      <a:r>
                        <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拟投入总资金</a:t>
                      </a:r>
                      <a:r>
                        <a:rPr lang="en-US" altLang="zh-CN"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_______</a:t>
                      </a:r>
                      <a:r>
                        <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万元</a:t>
                      </a:r>
                      <a:br>
                        <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br>
                      <a:r>
                        <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其中： 自有资金</a:t>
                      </a:r>
                      <a:r>
                        <a:rPr lang="en-US" altLang="zh-CN"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_______</a:t>
                      </a:r>
                      <a:r>
                        <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万元，融资</a:t>
                      </a:r>
                      <a:r>
                        <a:rPr lang="en-US" altLang="zh-CN"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_______</a:t>
                      </a:r>
                      <a:r>
                        <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万元 </a:t>
                      </a:r>
                    </a:p>
                  </a:txBody>
                  <a:tcPr marL="11423" marR="11423" marT="11423"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1"/>
                  </a:ext>
                </a:extLst>
              </a:tr>
              <a:tr h="750627">
                <a:tc>
                  <a:txBody>
                    <a:bodyPr/>
                    <a:lstStyle/>
                    <a:p>
                      <a:pPr algn="ctr" rtl="0" fontAlgn="ctr"/>
                      <a:r>
                        <a:rPr lang="zh-CN" altLang="en-US" sz="1400" b="1" i="0" u="none" strike="noStrike" dirty="0">
                          <a:solidFill>
                            <a:schemeClr val="tx1"/>
                          </a:solidFill>
                          <a:latin typeface="微软雅黑" panose="020B0503020204020204" pitchFamily="34" charset="-122"/>
                          <a:ea typeface="微软雅黑" panose="020B0503020204020204" pitchFamily="34" charset="-122"/>
                        </a:rPr>
                        <a:t>人  员 </a:t>
                      </a:r>
                    </a:p>
                  </a:txBody>
                  <a:tcPr marL="11423" marR="11423" marT="11423"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3">
                  <a:txBody>
                    <a:bodyPr/>
                    <a:lstStyle/>
                    <a:p>
                      <a:pPr algn="l" rtl="0" fontAlgn="ctr">
                        <a:lnSpc>
                          <a:spcPct val="150000"/>
                        </a:lnSpc>
                      </a:pPr>
                      <a:r>
                        <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拟投入团队总人数：</a:t>
                      </a:r>
                      <a:r>
                        <a:rPr lang="en-US" altLang="zh-CN"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_______</a:t>
                      </a:r>
                      <a:r>
                        <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人</a:t>
                      </a:r>
                      <a:br>
                        <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br>
                      <a:r>
                        <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其中：售前</a:t>
                      </a:r>
                      <a:r>
                        <a:rPr lang="en-US" altLang="zh-CN"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_______</a:t>
                      </a:r>
                      <a:r>
                        <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人，售后</a:t>
                      </a:r>
                      <a:r>
                        <a:rPr lang="en-US" altLang="zh-CN"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_______ </a:t>
                      </a:r>
                      <a:r>
                        <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人 </a:t>
                      </a:r>
                    </a:p>
                  </a:txBody>
                  <a:tcPr marL="11423" marR="11423" marT="11423"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2"/>
                  </a:ext>
                </a:extLst>
              </a:tr>
              <a:tr h="1817077">
                <a:tc>
                  <a:txBody>
                    <a:bodyPr/>
                    <a:lstStyle/>
                    <a:p>
                      <a:pPr algn="ctr" rtl="0" fontAlgn="ctr"/>
                      <a:r>
                        <a:rPr lang="zh-CN" altLang="en-US" sz="1400" b="1" i="0" u="none" strike="noStrike" dirty="0">
                          <a:solidFill>
                            <a:schemeClr val="tx1"/>
                          </a:solidFill>
                          <a:latin typeface="微软雅黑" panose="020B0503020204020204" pitchFamily="34" charset="-122"/>
                          <a:ea typeface="微软雅黑" panose="020B0503020204020204" pitchFamily="34" charset="-122"/>
                        </a:rPr>
                        <a:t>场  地 </a:t>
                      </a:r>
                    </a:p>
                  </a:txBody>
                  <a:tcPr marL="11423" marR="11423" marT="11423"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3">
                  <a:txBody>
                    <a:bodyPr/>
                    <a:lstStyle/>
                    <a:p>
                      <a:pPr algn="l" rtl="0" fontAlgn="ctr">
                        <a:lnSpc>
                          <a:spcPct val="150000"/>
                        </a:lnSpc>
                      </a:pPr>
                      <a:r>
                        <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拟投入店面总面积：</a:t>
                      </a:r>
                      <a:r>
                        <a:rPr lang="en-US" altLang="zh-CN"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_______㎡</a:t>
                      </a:r>
                      <a:br>
                        <a:rPr lang="en-US" altLang="zh-CN"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br>
                      <a:r>
                        <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拟建店级别：</a:t>
                      </a:r>
                      <a:endParaRPr lang="en-US" altLang="zh-CN"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endParaRPr>
                    </a:p>
                    <a:p>
                      <a:pPr algn="l" rtl="0" fontAlgn="ctr">
                        <a:lnSpc>
                          <a:spcPct val="150000"/>
                        </a:lnSpc>
                      </a:pPr>
                      <a:r>
                        <a:rPr lang="zh-CN" altLang="en-US"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200" b="0" i="0" u="none" strike="noStrike" baseline="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200" b="0" i="0" u="none" strike="noStrike" baseline="0" dirty="0" smtClean="0">
                          <a:solidFill>
                            <a:schemeClr val="tx1">
                              <a:lumMod val="65000"/>
                              <a:lumOff val="35000"/>
                            </a:schemeClr>
                          </a:solidFill>
                          <a:latin typeface="微软雅黑" panose="020B0503020204020204" pitchFamily="34" charset="-122"/>
                          <a:ea typeface="微软雅黑" panose="020B0503020204020204" pitchFamily="34" charset="-122"/>
                        </a:rPr>
                        <a:t>创维中心</a:t>
                      </a:r>
                      <a:r>
                        <a:rPr lang="zh-CN" altLang="en-US"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t>A</a:t>
                      </a:r>
                      <a:r>
                        <a:rPr lang="en-US" altLang="zh-CN" sz="1200" b="0" i="0" u="none" strike="noStrike" baseline="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t>B</a:t>
                      </a:r>
                    </a:p>
                    <a:p>
                      <a:pPr marL="0" marR="0" indent="0" algn="l" defTabSz="914400" rtl="0" eaLnBrk="1" fontAlgn="ctr" latinLnBrk="0" hangingPunct="1">
                        <a:lnSpc>
                          <a:spcPct val="150000"/>
                        </a:lnSpc>
                        <a:spcBef>
                          <a:spcPts val="0"/>
                        </a:spcBef>
                        <a:spcAft>
                          <a:spcPts val="0"/>
                        </a:spcAft>
                        <a:buClrTx/>
                        <a:buSzTx/>
                        <a:buFontTx/>
                        <a:buNone/>
                        <a:defRPr/>
                      </a:pPr>
                      <a:r>
                        <a:rPr lang="zh-CN" altLang="en-US"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200" b="0" i="0" u="none" strike="noStrike" baseline="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200" b="0" i="0" u="none" strike="noStrike" baseline="0" dirty="0" smtClean="0">
                          <a:solidFill>
                            <a:schemeClr val="tx1">
                              <a:lumMod val="65000"/>
                              <a:lumOff val="35000"/>
                            </a:schemeClr>
                          </a:solidFill>
                          <a:latin typeface="微软雅黑" panose="020B0503020204020204" pitchFamily="34" charset="-122"/>
                          <a:ea typeface="微软雅黑" panose="020B0503020204020204" pitchFamily="34" charset="-122"/>
                        </a:rPr>
                        <a:t>创维体验</a:t>
                      </a:r>
                      <a:r>
                        <a:rPr lang="zh-CN" altLang="en-US" sz="1200" b="0" i="0" u="none" strike="noStrike" baseline="0" dirty="0" smtClean="0">
                          <a:solidFill>
                            <a:schemeClr val="tx1">
                              <a:lumMod val="65000"/>
                              <a:lumOff val="35000"/>
                            </a:schemeClr>
                          </a:solidFill>
                          <a:latin typeface="微软雅黑" panose="020B0503020204020204" pitchFamily="34" charset="-122"/>
                          <a:ea typeface="微软雅黑" panose="020B0503020204020204" pitchFamily="34" charset="-122"/>
                        </a:rPr>
                        <a:t>店</a:t>
                      </a:r>
                      <a:r>
                        <a:rPr lang="en-US" altLang="zh-CN" sz="1200" b="0" i="0" u="none" strike="noStrike" baseline="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b="0" i="0" u="none" strike="noStrike" baseline="0" dirty="0" smtClean="0">
                          <a:solidFill>
                            <a:schemeClr val="tx1">
                              <a:lumMod val="65000"/>
                              <a:lumOff val="35000"/>
                            </a:schemeClr>
                          </a:solidFill>
                          <a:latin typeface="微软雅黑" panose="020B0503020204020204" pitchFamily="34" charset="-122"/>
                          <a:ea typeface="微软雅黑" panose="020B0503020204020204" pitchFamily="34" charset="-122"/>
                        </a:rPr>
                        <a:t>馆</a:t>
                      </a:r>
                      <a:r>
                        <a:rPr lang="zh-CN" altLang="en-US"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t>C</a:t>
                      </a:r>
                      <a:r>
                        <a:rPr lang="en-US" altLang="zh-CN" sz="1200" b="0" i="0" u="none" strike="noStrike" baseline="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t>D</a:t>
                      </a:r>
                    </a:p>
                    <a:p>
                      <a:pPr marL="0" marR="0" indent="0" algn="l" defTabSz="914400" rtl="0" eaLnBrk="1" fontAlgn="ctr" latinLnBrk="0" hangingPunct="1">
                        <a:lnSpc>
                          <a:spcPct val="150000"/>
                        </a:lnSpc>
                        <a:spcBef>
                          <a:spcPts val="0"/>
                        </a:spcBef>
                        <a:spcAft>
                          <a:spcPts val="0"/>
                        </a:spcAft>
                        <a:buClrTx/>
                        <a:buSzTx/>
                        <a:buFontTx/>
                        <a:buNone/>
                        <a:defRPr/>
                      </a:pPr>
                      <a:r>
                        <a:rPr lang="zh-CN" altLang="en-US"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200" b="0" i="0" u="none" strike="noStrike" baseline="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200" b="0" i="0" u="none" strike="noStrike" baseline="0" dirty="0" smtClean="0">
                          <a:solidFill>
                            <a:schemeClr val="tx1">
                              <a:lumMod val="65000"/>
                              <a:lumOff val="35000"/>
                            </a:schemeClr>
                          </a:solidFill>
                          <a:latin typeface="微软雅黑" panose="020B0503020204020204" pitchFamily="34" charset="-122"/>
                          <a:ea typeface="微软雅黑" panose="020B0503020204020204" pitchFamily="34" charset="-122"/>
                        </a:rPr>
                        <a:t>创维</a:t>
                      </a:r>
                      <a:r>
                        <a:rPr lang="en-US" altLang="zh-CN" sz="1200" b="0" i="0" u="none" strike="noStrike" baseline="0" dirty="0" smtClean="0">
                          <a:solidFill>
                            <a:schemeClr val="tx1">
                              <a:lumMod val="65000"/>
                              <a:lumOff val="35000"/>
                            </a:schemeClr>
                          </a:solidFill>
                          <a:latin typeface="微软雅黑" panose="020B0503020204020204" pitchFamily="34" charset="-122"/>
                          <a:ea typeface="微软雅黑" panose="020B0503020204020204" pitchFamily="34" charset="-122"/>
                        </a:rPr>
                        <a:t>E</a:t>
                      </a:r>
                      <a:r>
                        <a:rPr lang="zh-CN" altLang="en-US" sz="1200" b="0" i="0" u="none" strike="noStrike" baseline="0" dirty="0" smtClean="0">
                          <a:solidFill>
                            <a:schemeClr val="tx1">
                              <a:lumMod val="65000"/>
                              <a:lumOff val="35000"/>
                            </a:schemeClr>
                          </a:solidFill>
                          <a:latin typeface="微软雅黑" panose="020B0503020204020204" pitchFamily="34" charset="-122"/>
                          <a:ea typeface="微软雅黑" panose="020B0503020204020204" pitchFamily="34" charset="-122"/>
                        </a:rPr>
                        <a:t>站</a:t>
                      </a:r>
                      <a:r>
                        <a:rPr lang="zh-CN" altLang="en-US"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t>E</a:t>
                      </a:r>
                      <a:r>
                        <a:rPr lang="en-US" altLang="zh-CN" sz="1200" b="0" i="0" u="none" strike="noStrike" baseline="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b="0" i="0" u="none" strike="noStrike" baseline="0" dirty="0" smtClean="0">
                          <a:solidFill>
                            <a:schemeClr val="tx1">
                              <a:lumMod val="65000"/>
                              <a:lumOff val="35000"/>
                            </a:schemeClr>
                          </a:solidFill>
                          <a:latin typeface="微软雅黑" panose="020B0503020204020204" pitchFamily="34" charset="-122"/>
                          <a:ea typeface="微软雅黑" panose="020B0503020204020204" pitchFamily="34" charset="-122"/>
                        </a:rPr>
                        <a:t> 共享</a:t>
                      </a:r>
                      <a:endParaRPr lang="en-US" altLang="zh-CN"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l" rtl="0" fontAlgn="ctr">
                        <a:lnSpc>
                          <a:spcPct val="150000"/>
                        </a:lnSpc>
                      </a:pPr>
                      <a:r>
                        <a:rPr lang="zh-CN" altLang="en-US"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t>售前面积：</a:t>
                      </a:r>
                      <a:r>
                        <a:rPr lang="en-US" altLang="zh-CN"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t>_______㎡ </a:t>
                      </a:r>
                      <a:r>
                        <a:rPr lang="en-US" altLang="zh-CN" sz="1200" b="0" i="0" u="none" strike="noStrike" baseline="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t>售后面积：</a:t>
                      </a:r>
                      <a:r>
                        <a:rPr lang="en-US" altLang="zh-CN"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t>_______㎡</a:t>
                      </a:r>
                      <a:br>
                        <a:rPr lang="en-US" altLang="zh-CN"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br>
                      <a:r>
                        <a:rPr lang="zh-CN" altLang="en-US"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t>汽车商圈：  □是  □否  </a:t>
                      </a:r>
                      <a:endPar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11423" marR="11423" marT="11423"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3"/>
                  </a:ext>
                </a:extLst>
              </a:tr>
              <a:tr h="451561">
                <a:tc>
                  <a:txBody>
                    <a:bodyPr/>
                    <a:lstStyle/>
                    <a:p>
                      <a:pPr algn="ctr" rtl="0" fontAlgn="ctr"/>
                      <a:r>
                        <a:rPr lang="zh-CN" altLang="en-US" sz="1400" b="1" i="0" u="none" strike="noStrike" dirty="0">
                          <a:solidFill>
                            <a:schemeClr val="tx1"/>
                          </a:solidFill>
                          <a:latin typeface="微软雅黑" panose="020B0503020204020204" pitchFamily="34" charset="-122"/>
                          <a:ea typeface="微软雅黑" panose="020B0503020204020204" pitchFamily="34" charset="-122"/>
                        </a:rPr>
                        <a:t>服务资质 </a:t>
                      </a:r>
                    </a:p>
                  </a:txBody>
                  <a:tcPr marL="11423" marR="11423" marT="11423"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3">
                  <a:txBody>
                    <a:bodyPr/>
                    <a:lstStyle/>
                    <a:p>
                      <a:pPr algn="l" rtl="0" fontAlgn="ctr">
                        <a:lnSpc>
                          <a:spcPct val="150000"/>
                        </a:lnSpc>
                      </a:pPr>
                      <a:r>
                        <a:rPr lang="zh-CN" altLang="en-US"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t>汽车维修</a:t>
                      </a:r>
                      <a:r>
                        <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资质等级：□一类 □二类 □三类  □无 </a:t>
                      </a:r>
                      <a:endParaRPr lang="en-US" altLang="zh-CN"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11423" marR="11423" marT="11423"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4"/>
                  </a:ext>
                </a:extLst>
              </a:tr>
              <a:tr h="451561">
                <a:tc>
                  <a:txBody>
                    <a:bodyPr/>
                    <a:lstStyle/>
                    <a:p>
                      <a:pPr algn="ctr" rtl="0" fontAlgn="ctr"/>
                      <a:r>
                        <a:rPr lang="zh-CN" altLang="en-US" sz="1400" b="1" i="0" u="none" strike="noStrike" dirty="0">
                          <a:solidFill>
                            <a:schemeClr val="tx1"/>
                          </a:solidFill>
                          <a:latin typeface="微软雅黑" panose="020B0503020204020204" pitchFamily="34" charset="-122"/>
                          <a:ea typeface="微软雅黑" panose="020B0503020204020204" pitchFamily="34" charset="-122"/>
                        </a:rPr>
                        <a:t>建设节奏 </a:t>
                      </a:r>
                    </a:p>
                  </a:txBody>
                  <a:tcPr marL="11423" marR="11423" marT="11423"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3">
                  <a:txBody>
                    <a:bodyPr/>
                    <a:lstStyle/>
                    <a:p>
                      <a:pPr algn="l" rtl="0" fontAlgn="ctr">
                        <a:lnSpc>
                          <a:spcPct val="150000"/>
                        </a:lnSpc>
                      </a:pPr>
                      <a:r>
                        <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预计动工时间：</a:t>
                      </a:r>
                      <a:r>
                        <a:rPr lang="en-US" altLang="zh-CN"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_______ </a:t>
                      </a:r>
                      <a:r>
                        <a:rPr lang="en-US" altLang="zh-CN" sz="1200" b="0" i="0" u="none" strike="noStrike" baseline="0" dirty="0">
                          <a:solidFill>
                            <a:schemeClr val="tx1">
                              <a:lumMod val="65000"/>
                              <a:lumOff val="35000"/>
                            </a:schemeClr>
                          </a:solidFill>
                          <a:latin typeface="微软雅黑" panose="020B0503020204020204" pitchFamily="34" charset="-122"/>
                          <a:ea typeface="微软雅黑" panose="020B0503020204020204" pitchFamily="34" charset="-122"/>
                        </a:rPr>
                        <a:t>  ;    </a:t>
                      </a:r>
                      <a:r>
                        <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预计完成时间：</a:t>
                      </a:r>
                      <a:r>
                        <a:rPr lang="en-US" altLang="zh-CN"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_______</a:t>
                      </a:r>
                    </a:p>
                  </a:txBody>
                  <a:tcPr marL="11423" marR="11423" marT="11423"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5"/>
                  </a:ext>
                </a:extLst>
              </a:tr>
              <a:tr h="451561">
                <a:tc>
                  <a:txBody>
                    <a:bodyPr/>
                    <a:lstStyle/>
                    <a:p>
                      <a:pPr algn="ctr" rtl="0" fontAlgn="ctr"/>
                      <a:r>
                        <a:rPr lang="zh-CN" altLang="en-US" sz="1400" b="1" i="0" u="none" strike="noStrike" dirty="0">
                          <a:solidFill>
                            <a:schemeClr val="tx1"/>
                          </a:solidFill>
                          <a:latin typeface="微软雅黑" panose="020B0503020204020204" pitchFamily="34" charset="-122"/>
                          <a:ea typeface="微软雅黑" panose="020B0503020204020204" pitchFamily="34" charset="-122"/>
                        </a:rPr>
                        <a:t>销售指标 </a:t>
                      </a:r>
                    </a:p>
                  </a:txBody>
                  <a:tcPr marL="11423" marR="11423" marT="11423"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3">
                  <a:txBody>
                    <a:bodyPr/>
                    <a:lstStyle/>
                    <a:p>
                      <a:pPr algn="l" rtl="0" fontAlgn="ctr">
                        <a:lnSpc>
                          <a:spcPct val="150000"/>
                        </a:lnSpc>
                      </a:pPr>
                      <a:r>
                        <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本年度销量目标</a:t>
                      </a:r>
                      <a:r>
                        <a:rPr lang="en-US" altLang="zh-CN"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_______</a:t>
                      </a:r>
                      <a:r>
                        <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辆；预计月度库存</a:t>
                      </a:r>
                      <a:r>
                        <a:rPr lang="en-US" altLang="zh-CN"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_______</a:t>
                      </a:r>
                      <a:r>
                        <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辆 </a:t>
                      </a:r>
                    </a:p>
                  </a:txBody>
                  <a:tcPr marL="11423" marR="11423" marT="11423"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6"/>
                  </a:ext>
                </a:extLst>
              </a:tr>
            </a:tbl>
          </a:graphicData>
        </a:graphic>
      </p:graphicFrame>
      <p:sp>
        <p:nvSpPr>
          <p:cNvPr id="6" name="矩形 5"/>
          <p:cNvSpPr/>
          <p:nvPr/>
        </p:nvSpPr>
        <p:spPr>
          <a:xfrm>
            <a:off x="2516202" y="62841"/>
            <a:ext cx="5954829" cy="565604"/>
          </a:xfrm>
          <a:prstGeom prst="rect">
            <a:avLst/>
          </a:prstGeom>
        </p:spPr>
        <p:txBody>
          <a:bodyPr/>
          <a:lstStyle/>
          <a:p>
            <a:pPr algn="ctr">
              <a:lnSpc>
                <a:spcPct val="120000"/>
              </a:lnSpc>
              <a:spcBef>
                <a:spcPct val="0"/>
              </a:spcBef>
            </a:pPr>
            <a:r>
              <a:rPr lang="zh-CN" altLang="en-US" sz="2800" b="1" kern="100" dirty="0">
                <a:solidFill>
                  <a:srgbClr val="0069C8"/>
                </a:solidFill>
                <a:latin typeface="微软雅黑" panose="020B0503020204020204" pitchFamily="34" charset="-122"/>
                <a:ea typeface="微软雅黑" panose="020B0503020204020204" pitchFamily="34" charset="-122"/>
                <a:cs typeface="+mj-cs"/>
              </a:rPr>
              <a:t>    总体投资方案审批表</a:t>
            </a:r>
          </a:p>
        </p:txBody>
      </p:sp>
      <p:sp>
        <p:nvSpPr>
          <p:cNvPr id="7" name="矩形 6"/>
          <p:cNvSpPr/>
          <p:nvPr/>
        </p:nvSpPr>
        <p:spPr>
          <a:xfrm>
            <a:off x="8471491" y="134168"/>
            <a:ext cx="1679895" cy="423512"/>
          </a:xfrm>
          <a:prstGeom prst="rect">
            <a:avLst/>
          </a:prstGeom>
          <a:noFill/>
          <a:ln w="3175">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ctr"/>
            <a:r>
              <a:rPr lang="zh-CN" altLang="en-US" sz="1100" b="1" dirty="0">
                <a:solidFill>
                  <a:srgbClr val="FF5C39"/>
                </a:solidFill>
                <a:latin typeface="微软雅黑" panose="020B0503020204020204" pitchFamily="34" charset="-122"/>
                <a:ea typeface="微软雅黑" panose="020B0503020204020204" pitchFamily="34" charset="-122"/>
              </a:rPr>
              <a:t>“</a:t>
            </a:r>
            <a:r>
              <a:rPr lang="zh-CN" altLang="en-US" sz="1100" b="1" dirty="0">
                <a:solidFill>
                  <a:schemeClr val="tx1"/>
                </a:solidFill>
                <a:latin typeface="微软雅黑" panose="020B0503020204020204" pitchFamily="34" charset="-122"/>
                <a:ea typeface="微软雅黑" panose="020B0503020204020204" pitchFamily="34" charset="-122"/>
              </a:rPr>
              <a:t>□</a:t>
            </a:r>
            <a:r>
              <a:rPr lang="zh-CN" altLang="en-US" sz="1100" b="1" dirty="0">
                <a:solidFill>
                  <a:srgbClr val="FF5C39"/>
                </a:solidFill>
                <a:latin typeface="微软雅黑" panose="020B0503020204020204" pitchFamily="34" charset="-122"/>
                <a:ea typeface="微软雅黑" panose="020B0503020204020204" pitchFamily="34" charset="-122"/>
              </a:rPr>
              <a:t>”请使用“</a:t>
            </a:r>
            <a:r>
              <a:rPr lang="zh-CN" altLang="en-US" sz="1100" b="1" dirty="0">
                <a:solidFill>
                  <a:schemeClr val="tx1"/>
                </a:solidFill>
                <a:latin typeface="微软雅黑" panose="020B0503020204020204" pitchFamily="34" charset="-122"/>
                <a:ea typeface="微软雅黑" panose="020B0503020204020204" pitchFamily="34" charset="-122"/>
              </a:rPr>
              <a:t>■</a:t>
            </a:r>
            <a:r>
              <a:rPr lang="zh-CN" altLang="en-US" sz="1100" b="1" dirty="0">
                <a:solidFill>
                  <a:srgbClr val="FF5C39"/>
                </a:solidFill>
                <a:latin typeface="微软雅黑" panose="020B0503020204020204" pitchFamily="34" charset="-122"/>
                <a:ea typeface="微软雅黑" panose="020B0503020204020204" pitchFamily="34" charset="-122"/>
              </a:rPr>
              <a:t>” 替换</a:t>
            </a:r>
          </a:p>
        </p:txBody>
      </p:sp>
      <p:graphicFrame>
        <p:nvGraphicFramePr>
          <p:cNvPr id="8" name="表格 7"/>
          <p:cNvGraphicFramePr>
            <a:graphicFrameLocks noGrp="1"/>
          </p:cNvGraphicFramePr>
          <p:nvPr>
            <p:custDataLst>
              <p:tags r:id="rId2"/>
            </p:custDataLst>
            <p:extLst>
              <p:ext uri="{D42A27DB-BD31-4B8C-83A1-F6EECF244321}">
                <p14:modId xmlns:p14="http://schemas.microsoft.com/office/powerpoint/2010/main" val="2480344770"/>
              </p:ext>
            </p:extLst>
          </p:nvPr>
        </p:nvGraphicFramePr>
        <p:xfrm>
          <a:off x="7725682" y="1050877"/>
          <a:ext cx="3688383" cy="5158641"/>
        </p:xfrm>
        <a:graphic>
          <a:graphicData uri="http://schemas.openxmlformats.org/drawingml/2006/table">
            <a:tbl>
              <a:tblPr/>
              <a:tblGrid>
                <a:gridCol w="1650365">
                  <a:extLst>
                    <a:ext uri="{9D8B030D-6E8A-4147-A177-3AD203B41FA5}">
                      <a16:colId xmlns:a16="http://schemas.microsoft.com/office/drawing/2014/main" val="20000"/>
                    </a:ext>
                  </a:extLst>
                </a:gridCol>
                <a:gridCol w="2038018">
                  <a:extLst>
                    <a:ext uri="{9D8B030D-6E8A-4147-A177-3AD203B41FA5}">
                      <a16:colId xmlns:a16="http://schemas.microsoft.com/office/drawing/2014/main" val="20001"/>
                    </a:ext>
                  </a:extLst>
                </a:gridCol>
              </a:tblGrid>
              <a:tr h="1289685">
                <a:tc>
                  <a:txBody>
                    <a:bodyPr/>
                    <a:lstStyle/>
                    <a:p>
                      <a:pPr algn="ctr" rtl="0" fontAlgn="ctr"/>
                      <a:r>
                        <a:rPr lang="zh-CN" altLang="en-US" sz="1400" b="1" i="0" u="none" strike="noStrike" dirty="0" smtClean="0">
                          <a:solidFill>
                            <a:schemeClr val="tx1"/>
                          </a:solidFill>
                          <a:effectLst/>
                          <a:latin typeface="微软雅黑" panose="020B0503020204020204" pitchFamily="34" charset="-122"/>
                          <a:ea typeface="微软雅黑" panose="020B0503020204020204" pitchFamily="34" charset="-122"/>
                        </a:rPr>
                        <a:t>大    区    意    见</a:t>
                      </a:r>
                      <a:endParaRPr lang="zh-CN" altLang="en-US" sz="1400" b="1" i="0" u="none" strike="noStrike" dirty="0">
                        <a:solidFill>
                          <a:schemeClr val="tx1"/>
                        </a:solidFill>
                        <a:effectLst/>
                        <a:latin typeface="微软雅黑" panose="020B0503020204020204" pitchFamily="34" charset="-122"/>
                        <a:ea typeface="微软雅黑" panose="020B0503020204020204" pitchFamily="34" charset="-122"/>
                      </a:endParaRPr>
                    </a:p>
                  </a:txBody>
                  <a:tcPr marL="9539" marR="9539" marT="9539"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a:txBody>
                    <a:bodyPr/>
                    <a:lstStyle/>
                    <a:p>
                      <a:pPr algn="ctr" rtl="0" fontAlgn="ctr"/>
                      <a:r>
                        <a:rPr lang="zh-CN" altLang="en-US" sz="1500" b="0" i="0" u="none" strike="noStrike" dirty="0">
                          <a:solidFill>
                            <a:srgbClr val="595959"/>
                          </a:solidFill>
                          <a:effectLst/>
                          <a:latin typeface="微软雅黑" panose="020B0503020204020204" pitchFamily="34" charset="-122"/>
                          <a:ea typeface="微软雅黑" panose="020B0503020204020204" pitchFamily="34" charset="-122"/>
                        </a:rPr>
                        <a:t>　</a:t>
                      </a:r>
                    </a:p>
                  </a:txBody>
                  <a:tcPr marL="9539" marR="9539" marT="9539"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1289652">
                <a:tc>
                  <a:txBody>
                    <a:bodyPr/>
                    <a:lstStyle/>
                    <a:p>
                      <a:pPr algn="ctr" rtl="0" fontAlgn="ctr"/>
                      <a:r>
                        <a:rPr lang="zh-CN" altLang="en-US" sz="1400" b="1" i="0" u="none" strike="noStrike" dirty="0">
                          <a:solidFill>
                            <a:schemeClr val="tx1"/>
                          </a:solidFill>
                          <a:effectLst/>
                          <a:latin typeface="微软雅黑" panose="020B0503020204020204" pitchFamily="34" charset="-122"/>
                          <a:ea typeface="微软雅黑" panose="020B0503020204020204" pitchFamily="34" charset="-122"/>
                        </a:rPr>
                        <a:t>销售管理部意见</a:t>
                      </a:r>
                    </a:p>
                  </a:txBody>
                  <a:tcPr marL="9539" marR="9539" marT="9539"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a:txBody>
                    <a:bodyPr/>
                    <a:lstStyle/>
                    <a:p>
                      <a:pPr algn="ctr" rtl="0" fontAlgn="ctr"/>
                      <a:r>
                        <a:rPr lang="zh-CN" altLang="en-US" sz="1500" b="0" i="0" u="none" strike="noStrike">
                          <a:solidFill>
                            <a:srgbClr val="000000"/>
                          </a:solidFill>
                          <a:effectLst/>
                          <a:latin typeface="宋体" panose="02010600030101010101" pitchFamily="2" charset="-122"/>
                          <a:ea typeface="宋体" panose="02010600030101010101" pitchFamily="2" charset="-122"/>
                        </a:rPr>
                        <a:t>　</a:t>
                      </a:r>
                    </a:p>
                  </a:txBody>
                  <a:tcPr marL="9539" marR="9539" marT="9539"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1289652">
                <a:tc>
                  <a:txBody>
                    <a:bodyPr/>
                    <a:lstStyle/>
                    <a:p>
                      <a:pPr algn="ctr" rtl="0" fontAlgn="ctr"/>
                      <a:r>
                        <a:rPr lang="zh-CN" altLang="en-US" sz="1400" b="1" i="0" u="none" strike="noStrike" dirty="0">
                          <a:solidFill>
                            <a:schemeClr val="tx1"/>
                          </a:solidFill>
                          <a:effectLst/>
                          <a:latin typeface="微软雅黑" panose="020B0503020204020204" pitchFamily="34" charset="-122"/>
                          <a:ea typeface="微软雅黑" panose="020B0503020204020204" pitchFamily="34" charset="-122"/>
                        </a:rPr>
                        <a:t>售后服务部意见 </a:t>
                      </a:r>
                    </a:p>
                  </a:txBody>
                  <a:tcPr marL="9539" marR="9539" marT="9539"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a:txBody>
                    <a:bodyPr/>
                    <a:lstStyle/>
                    <a:p>
                      <a:pPr algn="ctr" rtl="0" fontAlgn="ctr"/>
                      <a:r>
                        <a:rPr lang="zh-CN" altLang="en-US" sz="1500" b="0" i="0" u="none" strike="noStrike" dirty="0">
                          <a:solidFill>
                            <a:srgbClr val="000000"/>
                          </a:solidFill>
                          <a:effectLst/>
                          <a:latin typeface="宋体" panose="02010600030101010101" pitchFamily="2" charset="-122"/>
                          <a:ea typeface="宋体" panose="02010600030101010101" pitchFamily="2" charset="-122"/>
                        </a:rPr>
                        <a:t>　</a:t>
                      </a:r>
                    </a:p>
                  </a:txBody>
                  <a:tcPr marL="9539" marR="9539" marT="9539"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1289652">
                <a:tc>
                  <a:txBody>
                    <a:bodyPr/>
                    <a:lstStyle/>
                    <a:p>
                      <a:pPr algn="ctr" rtl="0" fontAlgn="ctr"/>
                      <a:r>
                        <a:rPr lang="zh-CN" altLang="en-US" sz="1400" b="1" i="0" u="none" strike="noStrike" dirty="0" smtClean="0">
                          <a:solidFill>
                            <a:schemeClr val="tx1"/>
                          </a:solidFill>
                          <a:effectLst/>
                          <a:latin typeface="微软雅黑" panose="020B0503020204020204" pitchFamily="34" charset="-122"/>
                          <a:ea typeface="微软雅黑" panose="020B0503020204020204" pitchFamily="34" charset="-122"/>
                        </a:rPr>
                        <a:t>营销总经理意见</a:t>
                      </a:r>
                      <a:endParaRPr lang="zh-CN" altLang="en-US" sz="1400" b="1" i="0" u="none" strike="noStrike" dirty="0">
                        <a:solidFill>
                          <a:schemeClr val="tx1"/>
                        </a:solidFill>
                        <a:effectLst/>
                        <a:latin typeface="微软雅黑" panose="020B0503020204020204" pitchFamily="34" charset="-122"/>
                        <a:ea typeface="微软雅黑" panose="020B0503020204020204" pitchFamily="34" charset="-122"/>
                      </a:endParaRPr>
                    </a:p>
                  </a:txBody>
                  <a:tcPr marL="9539" marR="9539" marT="9539"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a:txBody>
                    <a:bodyPr/>
                    <a:lstStyle/>
                    <a:p>
                      <a:pPr algn="ctr" rtl="0" fontAlgn="ctr"/>
                      <a:r>
                        <a:rPr lang="zh-CN" altLang="en-US" sz="1500" b="0" i="0" u="none" strike="noStrike" dirty="0">
                          <a:solidFill>
                            <a:srgbClr val="595959"/>
                          </a:solidFill>
                          <a:effectLst/>
                          <a:latin typeface="微软雅黑" panose="020B0503020204020204" pitchFamily="34" charset="-122"/>
                          <a:ea typeface="微软雅黑" panose="020B0503020204020204" pitchFamily="34" charset="-122"/>
                        </a:rPr>
                        <a:t>　</a:t>
                      </a:r>
                    </a:p>
                  </a:txBody>
                  <a:tcPr marL="9539" marR="9539" marT="9539"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9609" y="213779"/>
            <a:ext cx="6858000" cy="368300"/>
          </a:xfrm>
          <a:prstGeom prst="rect">
            <a:avLst/>
          </a:prstGeom>
          <a:noFill/>
          <a:ln w="9525">
            <a:noFill/>
            <a:miter lim="800000"/>
          </a:ln>
        </p:spPr>
        <p:txBody>
          <a:bodyPr wrap="square">
            <a:spAutoFit/>
          </a:bodyPr>
          <a:lstStyle/>
          <a:p>
            <a:pPr eaLnBrk="0" hangingPunct="0"/>
            <a:r>
              <a:rPr lang="zh-CN" altLang="en-US" b="1" dirty="0">
                <a:latin typeface="微软雅黑" panose="020B0503020204020204" pitchFamily="34" charset="-122"/>
                <a:ea typeface="微软雅黑" panose="020B0503020204020204" pitchFamily="34" charset="-122"/>
              </a:rPr>
              <a:t>拟建店场地照片（用箭头或圈标示出场地的具体位置及尺寸）</a:t>
            </a:r>
          </a:p>
        </p:txBody>
      </p:sp>
      <p:sp>
        <p:nvSpPr>
          <p:cNvPr id="3" name="圆角矩形标注 2"/>
          <p:cNvSpPr/>
          <p:nvPr/>
        </p:nvSpPr>
        <p:spPr bwMode="auto">
          <a:xfrm>
            <a:off x="3448016" y="1875491"/>
            <a:ext cx="1080090" cy="302151"/>
          </a:xfrm>
          <a:prstGeom prst="wedgeRoundRectCallout">
            <a:avLst>
              <a:gd name="adj1" fmla="val -51833"/>
              <a:gd name="adj2" fmla="val 123467"/>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1200" dirty="0" smtClean="0">
                <a:solidFill>
                  <a:srgbClr val="FF0000"/>
                </a:solidFill>
                <a:latin typeface="微软雅黑" panose="020B0503020204020204" pitchFamily="34" charset="-122"/>
                <a:ea typeface="微软雅黑" panose="020B0503020204020204" pitchFamily="34" charset="-122"/>
              </a:rPr>
              <a:t>面宽**米</a:t>
            </a:r>
            <a:endParaRPr kumimoji="0" lang="zh-CN" altLang="en-US" sz="1200" b="0"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endParaRPr>
          </a:p>
        </p:txBody>
      </p:sp>
      <p:cxnSp>
        <p:nvCxnSpPr>
          <p:cNvPr id="4" name="直接箭头连接符 3"/>
          <p:cNvCxnSpPr/>
          <p:nvPr/>
        </p:nvCxnSpPr>
        <p:spPr bwMode="auto">
          <a:xfrm flipV="1">
            <a:off x="2584504" y="2392048"/>
            <a:ext cx="6168921" cy="43464"/>
          </a:xfrm>
          <a:prstGeom prst="straightConnector1">
            <a:avLst/>
          </a:prstGeom>
          <a:solidFill>
            <a:schemeClr val="accent1"/>
          </a:solidFill>
          <a:ln w="19050" cap="flat" cmpd="sng" algn="ctr">
            <a:solidFill>
              <a:srgbClr val="FF0000"/>
            </a:solidFill>
            <a:prstDash val="solid"/>
            <a:round/>
            <a:headEnd type="arrow"/>
            <a:tailEnd type="arrow"/>
          </a:ln>
          <a:effectLst/>
        </p:spPr>
      </p:cxnSp>
      <p:sp>
        <p:nvSpPr>
          <p:cNvPr id="5" name="矩形 4"/>
          <p:cNvSpPr/>
          <p:nvPr/>
        </p:nvSpPr>
        <p:spPr bwMode="auto">
          <a:xfrm>
            <a:off x="2050540" y="1716824"/>
            <a:ext cx="7236848" cy="301727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6" name="组合 5"/>
          <p:cNvGrpSpPr/>
          <p:nvPr/>
        </p:nvGrpSpPr>
        <p:grpSpPr>
          <a:xfrm>
            <a:off x="5335534" y="4973017"/>
            <a:ext cx="1391709" cy="1042277"/>
            <a:chOff x="7717228" y="4079886"/>
            <a:chExt cx="1391709" cy="1042277"/>
          </a:xfrm>
        </p:grpSpPr>
        <p:grpSp>
          <p:nvGrpSpPr>
            <p:cNvPr id="7" name="组合 6"/>
            <p:cNvGrpSpPr/>
            <p:nvPr/>
          </p:nvGrpSpPr>
          <p:grpSpPr>
            <a:xfrm>
              <a:off x="7717228" y="4079886"/>
              <a:ext cx="1391709" cy="773196"/>
              <a:chOff x="755682" y="1992096"/>
              <a:chExt cx="3456288" cy="1891836"/>
            </a:xfrm>
          </p:grpSpPr>
          <p:cxnSp>
            <p:nvCxnSpPr>
              <p:cNvPr id="9" name="直接箭头连接符 8"/>
              <p:cNvCxnSpPr/>
              <p:nvPr/>
            </p:nvCxnSpPr>
            <p:spPr bwMode="auto">
              <a:xfrm>
                <a:off x="2700404" y="2372675"/>
                <a:ext cx="720060" cy="144012"/>
              </a:xfrm>
              <a:prstGeom prst="straightConnector1">
                <a:avLst/>
              </a:prstGeom>
              <a:solidFill>
                <a:schemeClr val="accent1"/>
              </a:solidFill>
              <a:ln w="38100" cap="flat" cmpd="sng" algn="ctr">
                <a:solidFill>
                  <a:srgbClr val="FF0000"/>
                </a:solidFill>
                <a:prstDash val="solid"/>
                <a:round/>
                <a:headEnd type="arrow"/>
                <a:tailEnd type="arrow"/>
              </a:ln>
              <a:effectLst/>
            </p:spPr>
          </p:cxnSp>
          <p:cxnSp>
            <p:nvCxnSpPr>
              <p:cNvPr id="10" name="直接连接符 9"/>
              <p:cNvCxnSpPr/>
              <p:nvPr/>
            </p:nvCxnSpPr>
            <p:spPr bwMode="auto">
              <a:xfrm>
                <a:off x="755682" y="3363816"/>
                <a:ext cx="34562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直接连接符 10"/>
              <p:cNvCxnSpPr/>
              <p:nvPr/>
            </p:nvCxnSpPr>
            <p:spPr bwMode="auto">
              <a:xfrm>
                <a:off x="755682" y="3867858"/>
                <a:ext cx="34562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文本框 11"/>
              <p:cNvSpPr txBox="1"/>
              <p:nvPr/>
            </p:nvSpPr>
            <p:spPr>
              <a:xfrm>
                <a:off x="1800129" y="3281485"/>
                <a:ext cx="1337498" cy="602447"/>
              </a:xfrm>
              <a:prstGeom prst="rect">
                <a:avLst/>
              </a:prstGeom>
              <a:noFill/>
            </p:spPr>
            <p:txBody>
              <a:bodyPr wrap="square" rtlCol="0">
                <a:spAutoFit/>
              </a:bodyPr>
              <a:lstStyle/>
              <a:p>
                <a:r>
                  <a:rPr lang="zh-CN" altLang="en-US" sz="1000" dirty="0" smtClean="0">
                    <a:latin typeface="微软雅黑" panose="020B0503020204020204" pitchFamily="34" charset="-122"/>
                    <a:ea typeface="微软雅黑" panose="020B0503020204020204" pitchFamily="34" charset="-122"/>
                  </a:rPr>
                  <a:t>道路</a:t>
                </a:r>
                <a:endParaRPr lang="zh-CN" altLang="en-US" sz="1000" dirty="0">
                  <a:latin typeface="微软雅黑" panose="020B0503020204020204" pitchFamily="34" charset="-122"/>
                  <a:ea typeface="微软雅黑" panose="020B0503020204020204" pitchFamily="34" charset="-122"/>
                </a:endParaRPr>
              </a:p>
            </p:txBody>
          </p:sp>
          <p:sp>
            <p:nvSpPr>
              <p:cNvPr id="13" name="矩形 12"/>
              <p:cNvSpPr/>
              <p:nvPr/>
            </p:nvSpPr>
            <p:spPr bwMode="auto">
              <a:xfrm>
                <a:off x="1115712" y="1992096"/>
                <a:ext cx="2736228" cy="11036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拟建售后</a:t>
                </a:r>
              </a:p>
            </p:txBody>
          </p:sp>
          <p:cxnSp>
            <p:nvCxnSpPr>
              <p:cNvPr id="14" name="直接连接符 13"/>
              <p:cNvCxnSpPr/>
              <p:nvPr/>
            </p:nvCxnSpPr>
            <p:spPr bwMode="auto">
              <a:xfrm flipH="1" flipV="1">
                <a:off x="899694" y="3216393"/>
                <a:ext cx="1368114" cy="651465"/>
              </a:xfrm>
              <a:prstGeom prst="line">
                <a:avLst/>
              </a:prstGeom>
              <a:solidFill>
                <a:schemeClr val="accent1"/>
              </a:solidFill>
              <a:ln w="9525" cap="flat" cmpd="sng" algn="ctr">
                <a:solidFill>
                  <a:srgbClr val="FF0000"/>
                </a:solidFill>
                <a:prstDash val="sysDash"/>
                <a:round/>
                <a:headEnd type="none" w="med" len="med"/>
                <a:tailEnd type="none" w="med" len="med"/>
              </a:ln>
              <a:effectLst/>
            </p:spPr>
          </p:cxnSp>
          <p:cxnSp>
            <p:nvCxnSpPr>
              <p:cNvPr id="15" name="直接连接符 14"/>
              <p:cNvCxnSpPr/>
              <p:nvPr/>
            </p:nvCxnSpPr>
            <p:spPr bwMode="auto">
              <a:xfrm flipV="1">
                <a:off x="2492214" y="3216393"/>
                <a:ext cx="1468295" cy="651466"/>
              </a:xfrm>
              <a:prstGeom prst="line">
                <a:avLst/>
              </a:prstGeom>
              <a:solidFill>
                <a:schemeClr val="accent1"/>
              </a:solidFill>
              <a:ln w="9525" cap="flat" cmpd="sng" algn="ctr">
                <a:solidFill>
                  <a:srgbClr val="FF0000"/>
                </a:solidFill>
                <a:prstDash val="sysDash"/>
                <a:round/>
                <a:headEnd type="none" w="med" len="med"/>
                <a:tailEnd type="none" w="med" len="med"/>
              </a:ln>
              <a:effectLst/>
            </p:spPr>
          </p:cxnSp>
        </p:grpSp>
        <p:sp>
          <p:nvSpPr>
            <p:cNvPr id="8" name="文本框 7"/>
            <p:cNvSpPr txBox="1"/>
            <p:nvPr/>
          </p:nvSpPr>
          <p:spPr>
            <a:xfrm>
              <a:off x="7884276" y="4875942"/>
              <a:ext cx="1151659" cy="246221"/>
            </a:xfrm>
            <a:prstGeom prst="rect">
              <a:avLst/>
            </a:prstGeom>
            <a:noFill/>
          </p:spPr>
          <p:txBody>
            <a:bodyPr wrap="square" rtlCol="0">
              <a:spAutoFit/>
            </a:bodyPr>
            <a:lstStyle/>
            <a:p>
              <a:r>
                <a:rPr lang="zh-CN" altLang="en-US" sz="1000" dirty="0" smtClean="0">
                  <a:solidFill>
                    <a:srgbClr val="FF0000"/>
                  </a:solidFill>
                  <a:latin typeface="微软雅黑" panose="020B0503020204020204" pitchFamily="34" charset="-122"/>
                  <a:ea typeface="微软雅黑" panose="020B0503020204020204" pitchFamily="34" charset="-122"/>
                </a:rPr>
                <a:t>拍照位置示意图</a:t>
              </a:r>
              <a:endParaRPr lang="zh-CN" altLang="en-US" sz="1000" dirty="0">
                <a:solidFill>
                  <a:srgbClr val="FF0000"/>
                </a:solidFill>
                <a:latin typeface="微软雅黑" panose="020B0503020204020204" pitchFamily="34" charset="-122"/>
                <a:ea typeface="微软雅黑" panose="020B0503020204020204" pitchFamily="34" charset="-122"/>
              </a:endParaRPr>
            </a:p>
          </p:txBody>
        </p:sp>
      </p:grpSp>
      <p:sp>
        <p:nvSpPr>
          <p:cNvPr id="17" name="KSO_Shape"/>
          <p:cNvSpPr/>
          <p:nvPr/>
        </p:nvSpPr>
        <p:spPr bwMode="auto">
          <a:xfrm>
            <a:off x="5871378" y="5682751"/>
            <a:ext cx="262033" cy="180130"/>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8" name="矩形 17"/>
          <p:cNvSpPr/>
          <p:nvPr/>
        </p:nvSpPr>
        <p:spPr>
          <a:xfrm>
            <a:off x="4755893" y="1178867"/>
            <a:ext cx="1808480" cy="337185"/>
          </a:xfrm>
          <a:prstGeom prst="rect">
            <a:avLst/>
          </a:prstGeom>
        </p:spPr>
        <p:txBody>
          <a:bodyPr wrap="none">
            <a:spAutoFit/>
          </a:bodyPr>
          <a:lstStyle/>
          <a:p>
            <a:r>
              <a:rPr lang="zh-CN" altLang="en-US" sz="1600" b="1" dirty="0" smtClean="0">
                <a:solidFill>
                  <a:srgbClr val="0069C8"/>
                </a:solidFill>
                <a:latin typeface="华文细黑" pitchFamily="2" charset="-122"/>
                <a:ea typeface="华文细黑" pitchFamily="2" charset="-122"/>
              </a:rPr>
              <a:t>拟建</a:t>
            </a:r>
            <a:r>
              <a:rPr lang="zh-CN" altLang="en-US" sz="1600" b="1" dirty="0" smtClean="0">
                <a:solidFill>
                  <a:srgbClr val="FF0000"/>
                </a:solidFill>
                <a:latin typeface="华文细黑" pitchFamily="2" charset="-122"/>
                <a:ea typeface="华文细黑" pitchFamily="2" charset="-122"/>
              </a:rPr>
              <a:t>售后外观</a:t>
            </a:r>
            <a:r>
              <a:rPr lang="zh-CN" altLang="en-US" sz="1600" b="1" dirty="0" smtClean="0">
                <a:solidFill>
                  <a:srgbClr val="0069C8"/>
                </a:solidFill>
                <a:latin typeface="华文细黑" pitchFamily="2" charset="-122"/>
                <a:ea typeface="华文细黑" pitchFamily="2" charset="-122"/>
              </a:rPr>
              <a:t>照片</a:t>
            </a:r>
            <a:endParaRPr lang="zh-CN" altLang="en-US" sz="1600" dirty="0">
              <a:solidFill>
                <a:srgbClr val="0069C8"/>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7307" y="192790"/>
            <a:ext cx="1800493" cy="368300"/>
          </a:xfrm>
          <a:prstGeom prst="rect">
            <a:avLst/>
          </a:prstGeom>
          <a:noFill/>
          <a:ln w="9525">
            <a:noFill/>
            <a:miter lim="800000"/>
          </a:ln>
        </p:spPr>
        <p:txBody>
          <a:bodyPr wrap="square">
            <a:spAutoFit/>
          </a:bodyPr>
          <a:lstStyle/>
          <a:p>
            <a:pPr eaLnBrk="0" hangingPunct="0"/>
            <a:r>
              <a:rPr lang="zh-CN" altLang="en-US" b="1" dirty="0">
                <a:latin typeface="微软雅黑" panose="020B0503020204020204" pitchFamily="34" charset="-122"/>
                <a:ea typeface="微软雅黑" panose="020B0503020204020204" pitchFamily="34" charset="-122"/>
              </a:rPr>
              <a:t>拟建店场地照片</a:t>
            </a:r>
          </a:p>
        </p:txBody>
      </p:sp>
      <p:sp>
        <p:nvSpPr>
          <p:cNvPr id="3" name="TextBox 15"/>
          <p:cNvSpPr txBox="1"/>
          <p:nvPr/>
        </p:nvSpPr>
        <p:spPr>
          <a:xfrm>
            <a:off x="1999730" y="4590872"/>
            <a:ext cx="3033657" cy="275590"/>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维修接待室</a:t>
            </a:r>
            <a:endParaRPr lang="zh-CN" altLang="en-US" sz="1200" dirty="0">
              <a:latin typeface="微软雅黑" panose="020B0503020204020204" pitchFamily="34" charset="-122"/>
              <a:ea typeface="微软雅黑" panose="020B0503020204020204" pitchFamily="34" charset="-122"/>
            </a:endParaRPr>
          </a:p>
        </p:txBody>
      </p:sp>
      <p:sp>
        <p:nvSpPr>
          <p:cNvPr id="4" name="TextBox 16"/>
          <p:cNvSpPr txBox="1"/>
          <p:nvPr/>
        </p:nvSpPr>
        <p:spPr>
          <a:xfrm>
            <a:off x="6453431" y="4590872"/>
            <a:ext cx="3033657" cy="275590"/>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客户休息室</a:t>
            </a:r>
            <a:endParaRPr lang="zh-CN" altLang="en-US" sz="1200" dirty="0">
              <a:latin typeface="微软雅黑" panose="020B0503020204020204" pitchFamily="34" charset="-122"/>
              <a:ea typeface="微软雅黑" panose="020B0503020204020204" pitchFamily="34" charset="-122"/>
            </a:endParaRPr>
          </a:p>
        </p:txBody>
      </p:sp>
      <p:sp>
        <p:nvSpPr>
          <p:cNvPr id="5" name="矩形 4"/>
          <p:cNvSpPr/>
          <p:nvPr/>
        </p:nvSpPr>
        <p:spPr>
          <a:xfrm>
            <a:off x="4804662" y="1353242"/>
            <a:ext cx="1808480" cy="337185"/>
          </a:xfrm>
          <a:prstGeom prst="rect">
            <a:avLst/>
          </a:prstGeom>
        </p:spPr>
        <p:txBody>
          <a:bodyPr wrap="none">
            <a:spAutoFit/>
          </a:bodyPr>
          <a:lstStyle/>
          <a:p>
            <a:r>
              <a:rPr lang="zh-CN" altLang="en-US" sz="1600" b="1" dirty="0" smtClean="0">
                <a:solidFill>
                  <a:srgbClr val="0069C8"/>
                </a:solidFill>
                <a:latin typeface="华文细黑" pitchFamily="2" charset="-122"/>
                <a:ea typeface="华文细黑" pitchFamily="2" charset="-122"/>
              </a:rPr>
              <a:t>拟建售后</a:t>
            </a:r>
            <a:r>
              <a:rPr lang="zh-CN" altLang="en-US" sz="1600" b="1" dirty="0" smtClean="0">
                <a:solidFill>
                  <a:srgbClr val="FF0000"/>
                </a:solidFill>
                <a:latin typeface="华文细黑" pitchFamily="2" charset="-122"/>
                <a:ea typeface="华文细黑" pitchFamily="2" charset="-122"/>
              </a:rPr>
              <a:t>内部</a:t>
            </a:r>
            <a:r>
              <a:rPr lang="zh-CN" altLang="en-US" sz="1600" b="1" dirty="0" smtClean="0">
                <a:solidFill>
                  <a:srgbClr val="0069C8"/>
                </a:solidFill>
                <a:latin typeface="华文细黑" pitchFamily="2" charset="-122"/>
                <a:ea typeface="华文细黑" pitchFamily="2" charset="-122"/>
              </a:rPr>
              <a:t>照片</a:t>
            </a:r>
            <a:endParaRPr lang="zh-CN" altLang="en-US" sz="1600" dirty="0">
              <a:solidFill>
                <a:srgbClr val="0069C8"/>
              </a:solidFill>
            </a:endParaRPr>
          </a:p>
        </p:txBody>
      </p:sp>
      <p:sp>
        <p:nvSpPr>
          <p:cNvPr id="6" name="矩形 5"/>
          <p:cNvSpPr/>
          <p:nvPr/>
        </p:nvSpPr>
        <p:spPr bwMode="auto">
          <a:xfrm>
            <a:off x="1701035" y="1710632"/>
            <a:ext cx="4032336" cy="28802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 name="矩形 6"/>
          <p:cNvSpPr/>
          <p:nvPr/>
        </p:nvSpPr>
        <p:spPr bwMode="auto">
          <a:xfrm>
            <a:off x="5805377" y="1710632"/>
            <a:ext cx="4104342" cy="28802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8" name="组合 7"/>
          <p:cNvGrpSpPr/>
          <p:nvPr/>
        </p:nvGrpSpPr>
        <p:grpSpPr>
          <a:xfrm>
            <a:off x="5820604" y="4684355"/>
            <a:ext cx="1223665" cy="1016810"/>
            <a:chOff x="7740264" y="3961341"/>
            <a:chExt cx="1223665" cy="1016810"/>
          </a:xfrm>
        </p:grpSpPr>
        <p:grpSp>
          <p:nvGrpSpPr>
            <p:cNvPr id="9" name="组合 8"/>
            <p:cNvGrpSpPr/>
            <p:nvPr/>
          </p:nvGrpSpPr>
          <p:grpSpPr>
            <a:xfrm>
              <a:off x="7740264" y="3961341"/>
              <a:ext cx="1101770" cy="760284"/>
              <a:chOff x="812892" y="1702044"/>
              <a:chExt cx="2736228" cy="1860241"/>
            </a:xfrm>
          </p:grpSpPr>
          <p:cxnSp>
            <p:nvCxnSpPr>
              <p:cNvPr id="11" name="直接箭头连接符 10"/>
              <p:cNvCxnSpPr/>
              <p:nvPr/>
            </p:nvCxnSpPr>
            <p:spPr bwMode="auto">
              <a:xfrm>
                <a:off x="2700404" y="2372675"/>
                <a:ext cx="720060" cy="144012"/>
              </a:xfrm>
              <a:prstGeom prst="straightConnector1">
                <a:avLst/>
              </a:prstGeom>
              <a:solidFill>
                <a:schemeClr val="accent1"/>
              </a:solidFill>
              <a:ln w="38100" cap="flat" cmpd="sng" algn="ctr">
                <a:solidFill>
                  <a:srgbClr val="FF0000"/>
                </a:solidFill>
                <a:prstDash val="solid"/>
                <a:round/>
                <a:headEnd type="arrow"/>
                <a:tailEnd type="arrow"/>
              </a:ln>
              <a:effectLst/>
            </p:spPr>
          </p:cxnSp>
          <p:sp>
            <p:nvSpPr>
              <p:cNvPr id="12" name="矩形 11"/>
              <p:cNvSpPr/>
              <p:nvPr/>
            </p:nvSpPr>
            <p:spPr bwMode="auto">
              <a:xfrm>
                <a:off x="812892" y="1702044"/>
                <a:ext cx="2736228" cy="18602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1200" dirty="0" smtClean="0">
                    <a:latin typeface="Arial" panose="020B0604020202020204" pitchFamily="34" charset="0"/>
                    <a:ea typeface="宋体" panose="02010600030101010101" pitchFamily="2" charset="-122"/>
                  </a:rPr>
                  <a:t>客户休息室</a:t>
                </a:r>
                <a:endParaRPr kumimoji="0" lang="zh-CN" altLang="en-US" sz="1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cxnSp>
            <p:nvCxnSpPr>
              <p:cNvPr id="13" name="直接连接符 12"/>
              <p:cNvCxnSpPr/>
              <p:nvPr/>
            </p:nvCxnSpPr>
            <p:spPr bwMode="auto">
              <a:xfrm flipH="1" flipV="1">
                <a:off x="1170543" y="3365910"/>
                <a:ext cx="2145909" cy="155035"/>
              </a:xfrm>
              <a:prstGeom prst="line">
                <a:avLst/>
              </a:prstGeom>
              <a:solidFill>
                <a:schemeClr val="accent1"/>
              </a:solidFill>
              <a:ln w="9525" cap="flat" cmpd="sng" algn="ctr">
                <a:solidFill>
                  <a:srgbClr val="FF0000"/>
                </a:solidFill>
                <a:prstDash val="sysDash"/>
                <a:round/>
                <a:headEnd type="none" w="med" len="med"/>
                <a:tailEnd type="none" w="med" len="med"/>
              </a:ln>
              <a:effectLst/>
            </p:spPr>
          </p:cxnSp>
          <p:cxnSp>
            <p:nvCxnSpPr>
              <p:cNvPr id="14" name="直接连接符 13"/>
              <p:cNvCxnSpPr/>
              <p:nvPr/>
            </p:nvCxnSpPr>
            <p:spPr bwMode="auto">
              <a:xfrm flipH="1" flipV="1">
                <a:off x="2422323" y="2151066"/>
                <a:ext cx="940222" cy="1260254"/>
              </a:xfrm>
              <a:prstGeom prst="line">
                <a:avLst/>
              </a:prstGeom>
              <a:solidFill>
                <a:schemeClr val="accent1"/>
              </a:solidFill>
              <a:ln w="9525" cap="flat" cmpd="sng" algn="ctr">
                <a:solidFill>
                  <a:srgbClr val="FF0000"/>
                </a:solidFill>
                <a:prstDash val="sysDash"/>
                <a:round/>
                <a:headEnd type="none" w="med" len="med"/>
                <a:tailEnd type="none" w="med" len="med"/>
              </a:ln>
              <a:effectLst/>
            </p:spPr>
          </p:cxnSp>
        </p:grpSp>
        <p:sp>
          <p:nvSpPr>
            <p:cNvPr id="10" name="文本框 9"/>
            <p:cNvSpPr txBox="1"/>
            <p:nvPr/>
          </p:nvSpPr>
          <p:spPr>
            <a:xfrm>
              <a:off x="7812270" y="4731930"/>
              <a:ext cx="1151659" cy="246221"/>
            </a:xfrm>
            <a:prstGeom prst="rect">
              <a:avLst/>
            </a:prstGeom>
            <a:noFill/>
          </p:spPr>
          <p:txBody>
            <a:bodyPr wrap="square" rtlCol="0">
              <a:spAutoFit/>
            </a:bodyPr>
            <a:lstStyle/>
            <a:p>
              <a:r>
                <a:rPr lang="zh-CN" altLang="en-US" sz="1000" dirty="0" smtClean="0">
                  <a:solidFill>
                    <a:srgbClr val="FF0000"/>
                  </a:solidFill>
                  <a:latin typeface="微软雅黑" panose="020B0503020204020204" pitchFamily="34" charset="-122"/>
                  <a:ea typeface="微软雅黑" panose="020B0503020204020204" pitchFamily="34" charset="-122"/>
                </a:rPr>
                <a:t>拍照位置示意图</a:t>
              </a:r>
              <a:endParaRPr lang="zh-CN" altLang="en-US" sz="1000" dirty="0">
                <a:solidFill>
                  <a:srgbClr val="FF0000"/>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566074" y="4662878"/>
            <a:ext cx="1167297" cy="1080090"/>
            <a:chOff x="7884276" y="4136857"/>
            <a:chExt cx="1167297" cy="1080090"/>
          </a:xfrm>
        </p:grpSpPr>
        <p:grpSp>
          <p:nvGrpSpPr>
            <p:cNvPr id="16" name="组合 15"/>
            <p:cNvGrpSpPr/>
            <p:nvPr/>
          </p:nvGrpSpPr>
          <p:grpSpPr>
            <a:xfrm>
              <a:off x="7949804" y="4136857"/>
              <a:ext cx="1101769" cy="781760"/>
              <a:chOff x="1333281" y="2131491"/>
              <a:chExt cx="2736228" cy="1912789"/>
            </a:xfrm>
          </p:grpSpPr>
          <p:cxnSp>
            <p:nvCxnSpPr>
              <p:cNvPr id="18" name="直接箭头连接符 17"/>
              <p:cNvCxnSpPr/>
              <p:nvPr/>
            </p:nvCxnSpPr>
            <p:spPr bwMode="auto">
              <a:xfrm>
                <a:off x="2700404" y="2372675"/>
                <a:ext cx="720060" cy="144012"/>
              </a:xfrm>
              <a:prstGeom prst="straightConnector1">
                <a:avLst/>
              </a:prstGeom>
              <a:solidFill>
                <a:schemeClr val="accent1"/>
              </a:solidFill>
              <a:ln w="38100" cap="flat" cmpd="sng" algn="ctr">
                <a:solidFill>
                  <a:srgbClr val="FF0000"/>
                </a:solidFill>
                <a:prstDash val="solid"/>
                <a:round/>
                <a:headEnd type="arrow"/>
                <a:tailEnd type="arrow"/>
              </a:ln>
              <a:effectLst/>
            </p:spPr>
          </p:cxnSp>
          <p:sp>
            <p:nvSpPr>
              <p:cNvPr id="19" name="矩形 18"/>
              <p:cNvSpPr/>
              <p:nvPr/>
            </p:nvSpPr>
            <p:spPr bwMode="auto">
              <a:xfrm>
                <a:off x="1333281" y="2131491"/>
                <a:ext cx="2736228" cy="191278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20" name="八边形 19"/>
              <p:cNvSpPr/>
              <p:nvPr/>
            </p:nvSpPr>
            <p:spPr bwMode="auto">
              <a:xfrm>
                <a:off x="1349369" y="3745098"/>
                <a:ext cx="216577" cy="155037"/>
              </a:xfrm>
              <a:prstGeom prst="octagon">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cxnSp>
            <p:nvCxnSpPr>
              <p:cNvPr id="21" name="直接连接符 20"/>
              <p:cNvCxnSpPr/>
              <p:nvPr/>
            </p:nvCxnSpPr>
            <p:spPr bwMode="auto">
              <a:xfrm flipV="1">
                <a:off x="1387120" y="2372674"/>
                <a:ext cx="178826" cy="1475233"/>
              </a:xfrm>
              <a:prstGeom prst="line">
                <a:avLst/>
              </a:prstGeom>
              <a:solidFill>
                <a:schemeClr val="accent1"/>
              </a:solidFill>
              <a:ln w="9525" cap="flat" cmpd="sng" algn="ctr">
                <a:solidFill>
                  <a:srgbClr val="FF0000"/>
                </a:solidFill>
                <a:prstDash val="sysDash"/>
                <a:round/>
                <a:headEnd type="none" w="med" len="med"/>
                <a:tailEnd type="none" w="med" len="med"/>
              </a:ln>
              <a:effectLst/>
            </p:spPr>
          </p:cxnSp>
          <p:cxnSp>
            <p:nvCxnSpPr>
              <p:cNvPr id="22" name="直接连接符 21"/>
              <p:cNvCxnSpPr>
                <a:endCxn id="19" idx="3"/>
              </p:cNvCxnSpPr>
              <p:nvPr/>
            </p:nvCxnSpPr>
            <p:spPr bwMode="auto">
              <a:xfrm flipV="1">
                <a:off x="1387120" y="3087885"/>
                <a:ext cx="2682389" cy="805429"/>
              </a:xfrm>
              <a:prstGeom prst="line">
                <a:avLst/>
              </a:prstGeom>
              <a:solidFill>
                <a:schemeClr val="accent1"/>
              </a:solidFill>
              <a:ln w="9525" cap="flat" cmpd="sng" algn="ctr">
                <a:solidFill>
                  <a:srgbClr val="FF0000"/>
                </a:solidFill>
                <a:prstDash val="sysDash"/>
                <a:round/>
                <a:headEnd type="none" w="med" len="med"/>
                <a:tailEnd type="none" w="med" len="med"/>
              </a:ln>
              <a:effectLst/>
            </p:spPr>
          </p:cxnSp>
        </p:grpSp>
        <p:sp>
          <p:nvSpPr>
            <p:cNvPr id="17" name="文本框 16"/>
            <p:cNvSpPr txBox="1"/>
            <p:nvPr/>
          </p:nvSpPr>
          <p:spPr>
            <a:xfrm>
              <a:off x="7884276" y="4970726"/>
              <a:ext cx="1151659" cy="246221"/>
            </a:xfrm>
            <a:prstGeom prst="rect">
              <a:avLst/>
            </a:prstGeom>
            <a:noFill/>
          </p:spPr>
          <p:txBody>
            <a:bodyPr wrap="square" rtlCol="0">
              <a:spAutoFit/>
            </a:bodyPr>
            <a:lstStyle/>
            <a:p>
              <a:r>
                <a:rPr lang="zh-CN" altLang="en-US" sz="1000" dirty="0" smtClean="0">
                  <a:solidFill>
                    <a:srgbClr val="FF0000"/>
                  </a:solidFill>
                  <a:latin typeface="微软雅黑" panose="020B0503020204020204" pitchFamily="34" charset="-122"/>
                  <a:ea typeface="微软雅黑" panose="020B0503020204020204" pitchFamily="34" charset="-122"/>
                </a:rPr>
                <a:t>拍照位置示意图</a:t>
              </a:r>
              <a:endParaRPr lang="zh-CN" altLang="en-US" sz="1000" dirty="0">
                <a:solidFill>
                  <a:srgbClr val="FF0000"/>
                </a:solidFill>
                <a:latin typeface="微软雅黑" panose="020B0503020204020204" pitchFamily="34" charset="-122"/>
                <a:ea typeface="微软雅黑" panose="020B0503020204020204" pitchFamily="34" charset="-122"/>
              </a:endParaRPr>
            </a:p>
          </p:txBody>
        </p:sp>
      </p:grpSp>
      <p:sp>
        <p:nvSpPr>
          <p:cNvPr id="23" name="圆角矩形 22"/>
          <p:cNvSpPr/>
          <p:nvPr/>
        </p:nvSpPr>
        <p:spPr bwMode="auto">
          <a:xfrm>
            <a:off x="4843308" y="4662878"/>
            <a:ext cx="746051" cy="5885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4" name="圆角矩形 23"/>
          <p:cNvSpPr/>
          <p:nvPr/>
        </p:nvSpPr>
        <p:spPr bwMode="auto">
          <a:xfrm>
            <a:off x="5020586" y="4806890"/>
            <a:ext cx="424761" cy="52593"/>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5" name="KSO_Shape"/>
          <p:cNvSpPr/>
          <p:nvPr/>
        </p:nvSpPr>
        <p:spPr bwMode="auto">
          <a:xfrm>
            <a:off x="4581275" y="5316618"/>
            <a:ext cx="262033" cy="180130"/>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6" name="KSO_Shape"/>
          <p:cNvSpPr/>
          <p:nvPr/>
        </p:nvSpPr>
        <p:spPr bwMode="auto">
          <a:xfrm>
            <a:off x="6758734" y="5300094"/>
            <a:ext cx="262033" cy="180130"/>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8571" y="214055"/>
            <a:ext cx="1800493" cy="368300"/>
          </a:xfrm>
          <a:prstGeom prst="rect">
            <a:avLst/>
          </a:prstGeom>
          <a:noFill/>
          <a:ln w="9525">
            <a:noFill/>
            <a:miter lim="800000"/>
          </a:ln>
        </p:spPr>
        <p:txBody>
          <a:bodyPr wrap="square">
            <a:spAutoFit/>
          </a:bodyPr>
          <a:lstStyle/>
          <a:p>
            <a:pPr eaLnBrk="0" hangingPunct="0"/>
            <a:r>
              <a:rPr lang="zh-CN" altLang="en-US" b="1" dirty="0">
                <a:latin typeface="微软雅黑" panose="020B0503020204020204" pitchFamily="34" charset="-122"/>
                <a:ea typeface="微软雅黑" panose="020B0503020204020204" pitchFamily="34" charset="-122"/>
              </a:rPr>
              <a:t>拟建店场地照片</a:t>
            </a:r>
          </a:p>
        </p:txBody>
      </p:sp>
      <p:sp>
        <p:nvSpPr>
          <p:cNvPr id="3" name="TextBox 15"/>
          <p:cNvSpPr txBox="1"/>
          <p:nvPr/>
        </p:nvSpPr>
        <p:spPr>
          <a:xfrm>
            <a:off x="1893404" y="4612137"/>
            <a:ext cx="3033657" cy="275590"/>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维修车间</a:t>
            </a:r>
            <a:endParaRPr lang="zh-CN" altLang="en-US" sz="1200" dirty="0">
              <a:latin typeface="微软雅黑" panose="020B0503020204020204" pitchFamily="34" charset="-122"/>
              <a:ea typeface="微软雅黑" panose="020B0503020204020204" pitchFamily="34" charset="-122"/>
            </a:endParaRPr>
          </a:p>
        </p:txBody>
      </p:sp>
      <p:sp>
        <p:nvSpPr>
          <p:cNvPr id="4" name="TextBox 16"/>
          <p:cNvSpPr txBox="1"/>
          <p:nvPr/>
        </p:nvSpPr>
        <p:spPr>
          <a:xfrm>
            <a:off x="6347105" y="4612137"/>
            <a:ext cx="3033657" cy="275590"/>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钣金车间</a:t>
            </a:r>
            <a:endParaRPr lang="zh-CN" altLang="en-US" sz="1200" dirty="0">
              <a:latin typeface="微软雅黑" panose="020B0503020204020204" pitchFamily="34" charset="-122"/>
              <a:ea typeface="微软雅黑" panose="020B0503020204020204" pitchFamily="34" charset="-122"/>
            </a:endParaRPr>
          </a:p>
        </p:txBody>
      </p:sp>
      <p:sp>
        <p:nvSpPr>
          <p:cNvPr id="5" name="矩形 4"/>
          <p:cNvSpPr/>
          <p:nvPr/>
        </p:nvSpPr>
        <p:spPr>
          <a:xfrm>
            <a:off x="4736982" y="1395558"/>
            <a:ext cx="1808480" cy="337185"/>
          </a:xfrm>
          <a:prstGeom prst="rect">
            <a:avLst/>
          </a:prstGeom>
        </p:spPr>
        <p:txBody>
          <a:bodyPr wrap="none">
            <a:spAutoFit/>
          </a:bodyPr>
          <a:lstStyle/>
          <a:p>
            <a:r>
              <a:rPr lang="zh-CN" altLang="en-US" sz="1600" b="1" dirty="0" smtClean="0">
                <a:solidFill>
                  <a:srgbClr val="0069C8"/>
                </a:solidFill>
                <a:latin typeface="华文细黑" pitchFamily="2" charset="-122"/>
                <a:ea typeface="华文细黑" pitchFamily="2" charset="-122"/>
              </a:rPr>
              <a:t>拟建售后</a:t>
            </a:r>
            <a:r>
              <a:rPr lang="zh-CN" altLang="en-US" sz="1600" b="1" dirty="0" smtClean="0">
                <a:solidFill>
                  <a:srgbClr val="FF0000"/>
                </a:solidFill>
                <a:latin typeface="华文细黑" pitchFamily="2" charset="-122"/>
                <a:ea typeface="华文细黑" pitchFamily="2" charset="-122"/>
              </a:rPr>
              <a:t>内部</a:t>
            </a:r>
            <a:r>
              <a:rPr lang="zh-CN" altLang="en-US" sz="1600" b="1" dirty="0" smtClean="0">
                <a:solidFill>
                  <a:srgbClr val="0069C8"/>
                </a:solidFill>
                <a:latin typeface="华文细黑" pitchFamily="2" charset="-122"/>
                <a:ea typeface="华文细黑" pitchFamily="2" charset="-122"/>
              </a:rPr>
              <a:t>照片</a:t>
            </a:r>
            <a:endParaRPr lang="zh-CN" altLang="en-US" sz="1600" dirty="0">
              <a:solidFill>
                <a:srgbClr val="0069C8"/>
              </a:solidFill>
            </a:endParaRPr>
          </a:p>
        </p:txBody>
      </p:sp>
      <p:sp>
        <p:nvSpPr>
          <p:cNvPr id="6" name="矩形 5"/>
          <p:cNvSpPr/>
          <p:nvPr/>
        </p:nvSpPr>
        <p:spPr bwMode="auto">
          <a:xfrm>
            <a:off x="1594709" y="1731897"/>
            <a:ext cx="4032336" cy="28802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 name="矩形 6"/>
          <p:cNvSpPr/>
          <p:nvPr/>
        </p:nvSpPr>
        <p:spPr bwMode="auto">
          <a:xfrm>
            <a:off x="5699051" y="1731897"/>
            <a:ext cx="4104342" cy="28802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8" name="组合 7"/>
          <p:cNvGrpSpPr/>
          <p:nvPr/>
        </p:nvGrpSpPr>
        <p:grpSpPr>
          <a:xfrm>
            <a:off x="5714280" y="4694987"/>
            <a:ext cx="1223665" cy="1016810"/>
            <a:chOff x="7740264" y="3961341"/>
            <a:chExt cx="1223665" cy="1016810"/>
          </a:xfrm>
        </p:grpSpPr>
        <p:grpSp>
          <p:nvGrpSpPr>
            <p:cNvPr id="9" name="组合 8"/>
            <p:cNvGrpSpPr/>
            <p:nvPr/>
          </p:nvGrpSpPr>
          <p:grpSpPr>
            <a:xfrm>
              <a:off x="7740264" y="3961341"/>
              <a:ext cx="1101770" cy="760284"/>
              <a:chOff x="812892" y="1702044"/>
              <a:chExt cx="2736228" cy="1860241"/>
            </a:xfrm>
          </p:grpSpPr>
          <p:cxnSp>
            <p:nvCxnSpPr>
              <p:cNvPr id="11" name="直接箭头连接符 10"/>
              <p:cNvCxnSpPr/>
              <p:nvPr/>
            </p:nvCxnSpPr>
            <p:spPr bwMode="auto">
              <a:xfrm>
                <a:off x="2700404" y="2372675"/>
                <a:ext cx="720060" cy="144012"/>
              </a:xfrm>
              <a:prstGeom prst="straightConnector1">
                <a:avLst/>
              </a:prstGeom>
              <a:solidFill>
                <a:schemeClr val="accent1"/>
              </a:solidFill>
              <a:ln w="38100" cap="flat" cmpd="sng" algn="ctr">
                <a:solidFill>
                  <a:srgbClr val="FF0000"/>
                </a:solidFill>
                <a:prstDash val="solid"/>
                <a:round/>
                <a:headEnd type="arrow"/>
                <a:tailEnd type="arrow"/>
              </a:ln>
              <a:effectLst/>
            </p:spPr>
          </p:cxnSp>
          <p:sp>
            <p:nvSpPr>
              <p:cNvPr id="12" name="矩形 11"/>
              <p:cNvSpPr/>
              <p:nvPr/>
            </p:nvSpPr>
            <p:spPr bwMode="auto">
              <a:xfrm>
                <a:off x="812892" y="1702044"/>
                <a:ext cx="2736228" cy="18602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1200" dirty="0" smtClean="0">
                    <a:latin typeface="Arial" panose="020B0604020202020204" pitchFamily="34" charset="0"/>
                    <a:ea typeface="宋体" panose="02010600030101010101" pitchFamily="2" charset="-122"/>
                  </a:rPr>
                  <a:t>客户休息室</a:t>
                </a:r>
                <a:endParaRPr kumimoji="0" lang="zh-CN" altLang="en-US" sz="1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cxnSp>
            <p:nvCxnSpPr>
              <p:cNvPr id="13" name="直接连接符 12"/>
              <p:cNvCxnSpPr/>
              <p:nvPr/>
            </p:nvCxnSpPr>
            <p:spPr bwMode="auto">
              <a:xfrm flipH="1" flipV="1">
                <a:off x="1170543" y="3365910"/>
                <a:ext cx="2145909" cy="155035"/>
              </a:xfrm>
              <a:prstGeom prst="line">
                <a:avLst/>
              </a:prstGeom>
              <a:solidFill>
                <a:schemeClr val="accent1"/>
              </a:solidFill>
              <a:ln w="9525" cap="flat" cmpd="sng" algn="ctr">
                <a:solidFill>
                  <a:srgbClr val="FF0000"/>
                </a:solidFill>
                <a:prstDash val="sysDash"/>
                <a:round/>
                <a:headEnd type="none" w="med" len="med"/>
                <a:tailEnd type="none" w="med" len="med"/>
              </a:ln>
              <a:effectLst/>
            </p:spPr>
          </p:cxnSp>
          <p:cxnSp>
            <p:nvCxnSpPr>
              <p:cNvPr id="14" name="直接连接符 13"/>
              <p:cNvCxnSpPr/>
              <p:nvPr/>
            </p:nvCxnSpPr>
            <p:spPr bwMode="auto">
              <a:xfrm flipH="1" flipV="1">
                <a:off x="2422323" y="2151066"/>
                <a:ext cx="940222" cy="1260254"/>
              </a:xfrm>
              <a:prstGeom prst="line">
                <a:avLst/>
              </a:prstGeom>
              <a:solidFill>
                <a:schemeClr val="accent1"/>
              </a:solidFill>
              <a:ln w="9525" cap="flat" cmpd="sng" algn="ctr">
                <a:solidFill>
                  <a:srgbClr val="FF0000"/>
                </a:solidFill>
                <a:prstDash val="sysDash"/>
                <a:round/>
                <a:headEnd type="none" w="med" len="med"/>
                <a:tailEnd type="none" w="med" len="med"/>
              </a:ln>
              <a:effectLst/>
            </p:spPr>
          </p:cxnSp>
        </p:grpSp>
        <p:sp>
          <p:nvSpPr>
            <p:cNvPr id="10" name="文本框 9"/>
            <p:cNvSpPr txBox="1"/>
            <p:nvPr/>
          </p:nvSpPr>
          <p:spPr>
            <a:xfrm>
              <a:off x="7812270" y="4731930"/>
              <a:ext cx="1151659" cy="246221"/>
            </a:xfrm>
            <a:prstGeom prst="rect">
              <a:avLst/>
            </a:prstGeom>
            <a:noFill/>
          </p:spPr>
          <p:txBody>
            <a:bodyPr wrap="square" rtlCol="0">
              <a:spAutoFit/>
            </a:bodyPr>
            <a:lstStyle/>
            <a:p>
              <a:r>
                <a:rPr lang="zh-CN" altLang="en-US" sz="1000" dirty="0" smtClean="0">
                  <a:solidFill>
                    <a:srgbClr val="FF0000"/>
                  </a:solidFill>
                  <a:latin typeface="微软雅黑" panose="020B0503020204020204" pitchFamily="34" charset="-122"/>
                  <a:ea typeface="微软雅黑" panose="020B0503020204020204" pitchFamily="34" charset="-122"/>
                </a:rPr>
                <a:t>拍照位置示意图</a:t>
              </a:r>
              <a:endParaRPr lang="zh-CN" altLang="en-US" sz="1000" dirty="0">
                <a:solidFill>
                  <a:srgbClr val="FF0000"/>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459748" y="4684143"/>
            <a:ext cx="1167297" cy="1080090"/>
            <a:chOff x="7884276" y="4136857"/>
            <a:chExt cx="1167297" cy="1080090"/>
          </a:xfrm>
        </p:grpSpPr>
        <p:grpSp>
          <p:nvGrpSpPr>
            <p:cNvPr id="16" name="组合 15"/>
            <p:cNvGrpSpPr/>
            <p:nvPr/>
          </p:nvGrpSpPr>
          <p:grpSpPr>
            <a:xfrm>
              <a:off x="7949804" y="4136857"/>
              <a:ext cx="1101769" cy="781760"/>
              <a:chOff x="1333281" y="2131491"/>
              <a:chExt cx="2736228" cy="1912789"/>
            </a:xfrm>
          </p:grpSpPr>
          <p:cxnSp>
            <p:nvCxnSpPr>
              <p:cNvPr id="18" name="直接箭头连接符 17"/>
              <p:cNvCxnSpPr/>
              <p:nvPr/>
            </p:nvCxnSpPr>
            <p:spPr bwMode="auto">
              <a:xfrm>
                <a:off x="2700404" y="2372675"/>
                <a:ext cx="720060" cy="144012"/>
              </a:xfrm>
              <a:prstGeom prst="straightConnector1">
                <a:avLst/>
              </a:prstGeom>
              <a:solidFill>
                <a:schemeClr val="accent1"/>
              </a:solidFill>
              <a:ln w="38100" cap="flat" cmpd="sng" algn="ctr">
                <a:solidFill>
                  <a:srgbClr val="FF0000"/>
                </a:solidFill>
                <a:prstDash val="solid"/>
                <a:round/>
                <a:headEnd type="arrow"/>
                <a:tailEnd type="arrow"/>
              </a:ln>
              <a:effectLst/>
            </p:spPr>
          </p:cxnSp>
          <p:sp>
            <p:nvSpPr>
              <p:cNvPr id="19" name="矩形 18"/>
              <p:cNvSpPr/>
              <p:nvPr/>
            </p:nvSpPr>
            <p:spPr bwMode="auto">
              <a:xfrm>
                <a:off x="1333281" y="2131491"/>
                <a:ext cx="2736228" cy="191278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20" name="八边形 19"/>
              <p:cNvSpPr/>
              <p:nvPr/>
            </p:nvSpPr>
            <p:spPr bwMode="auto">
              <a:xfrm>
                <a:off x="1349369" y="3745098"/>
                <a:ext cx="216577" cy="155037"/>
              </a:xfrm>
              <a:prstGeom prst="octagon">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cxnSp>
            <p:nvCxnSpPr>
              <p:cNvPr id="21" name="直接连接符 20"/>
              <p:cNvCxnSpPr/>
              <p:nvPr/>
            </p:nvCxnSpPr>
            <p:spPr bwMode="auto">
              <a:xfrm flipV="1">
                <a:off x="1387120" y="2372674"/>
                <a:ext cx="178826" cy="1475233"/>
              </a:xfrm>
              <a:prstGeom prst="line">
                <a:avLst/>
              </a:prstGeom>
              <a:solidFill>
                <a:schemeClr val="accent1"/>
              </a:solidFill>
              <a:ln w="9525" cap="flat" cmpd="sng" algn="ctr">
                <a:solidFill>
                  <a:srgbClr val="FF0000"/>
                </a:solidFill>
                <a:prstDash val="sysDash"/>
                <a:round/>
                <a:headEnd type="none" w="med" len="med"/>
                <a:tailEnd type="none" w="med" len="med"/>
              </a:ln>
              <a:effectLst/>
            </p:spPr>
          </p:cxnSp>
          <p:cxnSp>
            <p:nvCxnSpPr>
              <p:cNvPr id="22" name="直接连接符 21"/>
              <p:cNvCxnSpPr>
                <a:endCxn id="19" idx="3"/>
              </p:cNvCxnSpPr>
              <p:nvPr/>
            </p:nvCxnSpPr>
            <p:spPr bwMode="auto">
              <a:xfrm flipV="1">
                <a:off x="1387120" y="3087885"/>
                <a:ext cx="2682389" cy="805429"/>
              </a:xfrm>
              <a:prstGeom prst="line">
                <a:avLst/>
              </a:prstGeom>
              <a:solidFill>
                <a:schemeClr val="accent1"/>
              </a:solidFill>
              <a:ln w="9525" cap="flat" cmpd="sng" algn="ctr">
                <a:solidFill>
                  <a:srgbClr val="FF0000"/>
                </a:solidFill>
                <a:prstDash val="sysDash"/>
                <a:round/>
                <a:headEnd type="none" w="med" len="med"/>
                <a:tailEnd type="none" w="med" len="med"/>
              </a:ln>
              <a:effectLst/>
            </p:spPr>
          </p:cxnSp>
        </p:grpSp>
        <p:sp>
          <p:nvSpPr>
            <p:cNvPr id="17" name="文本框 16"/>
            <p:cNvSpPr txBox="1"/>
            <p:nvPr/>
          </p:nvSpPr>
          <p:spPr>
            <a:xfrm>
              <a:off x="7884276" y="4970726"/>
              <a:ext cx="1151659" cy="246221"/>
            </a:xfrm>
            <a:prstGeom prst="rect">
              <a:avLst/>
            </a:prstGeom>
            <a:noFill/>
          </p:spPr>
          <p:txBody>
            <a:bodyPr wrap="square" rtlCol="0">
              <a:spAutoFit/>
            </a:bodyPr>
            <a:lstStyle/>
            <a:p>
              <a:r>
                <a:rPr lang="zh-CN" altLang="en-US" sz="1000" dirty="0" smtClean="0">
                  <a:solidFill>
                    <a:srgbClr val="FF0000"/>
                  </a:solidFill>
                  <a:latin typeface="微软雅黑" panose="020B0503020204020204" pitchFamily="34" charset="-122"/>
                  <a:ea typeface="微软雅黑" panose="020B0503020204020204" pitchFamily="34" charset="-122"/>
                </a:rPr>
                <a:t>拍照位置示意图</a:t>
              </a:r>
              <a:endParaRPr lang="zh-CN" altLang="en-US" sz="1000" dirty="0">
                <a:solidFill>
                  <a:srgbClr val="FF0000"/>
                </a:solidFill>
                <a:latin typeface="微软雅黑" panose="020B0503020204020204" pitchFamily="34" charset="-122"/>
                <a:ea typeface="微软雅黑" panose="020B0503020204020204" pitchFamily="34" charset="-122"/>
              </a:endParaRPr>
            </a:p>
          </p:txBody>
        </p:sp>
      </p:grpSp>
      <p:sp>
        <p:nvSpPr>
          <p:cNvPr id="23" name="圆角矩形 22"/>
          <p:cNvSpPr/>
          <p:nvPr/>
        </p:nvSpPr>
        <p:spPr bwMode="auto">
          <a:xfrm>
            <a:off x="4736982" y="4684143"/>
            <a:ext cx="746051" cy="5885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4" name="圆角矩形 23"/>
          <p:cNvSpPr/>
          <p:nvPr/>
        </p:nvSpPr>
        <p:spPr bwMode="auto">
          <a:xfrm>
            <a:off x="4914260" y="4828155"/>
            <a:ext cx="424761" cy="52593"/>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5" name="KSO_Shape"/>
          <p:cNvSpPr/>
          <p:nvPr/>
        </p:nvSpPr>
        <p:spPr bwMode="auto">
          <a:xfrm>
            <a:off x="4474949" y="5337883"/>
            <a:ext cx="262033" cy="180130"/>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6" name="KSO_Shape"/>
          <p:cNvSpPr/>
          <p:nvPr/>
        </p:nvSpPr>
        <p:spPr bwMode="auto">
          <a:xfrm>
            <a:off x="6650358" y="5321564"/>
            <a:ext cx="262033" cy="180130"/>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4739" y="224688"/>
            <a:ext cx="2723823" cy="368300"/>
          </a:xfrm>
          <a:prstGeom prst="rect">
            <a:avLst/>
          </a:prstGeom>
          <a:noFill/>
          <a:ln w="9525">
            <a:noFill/>
            <a:miter lim="800000"/>
          </a:ln>
        </p:spPr>
        <p:txBody>
          <a:bodyPr wrap="square">
            <a:spAutoFit/>
          </a:bodyPr>
          <a:lstStyle/>
          <a:p>
            <a:pPr eaLnBrk="0" hangingPunct="0"/>
            <a:r>
              <a:rPr lang="zh-CN" altLang="en-US" b="1" dirty="0">
                <a:latin typeface="微软雅黑" panose="020B0503020204020204" pitchFamily="34" charset="-122"/>
                <a:ea typeface="微软雅黑" panose="020B0503020204020204" pitchFamily="34" charset="-122"/>
              </a:rPr>
              <a:t>拟建店场地周边环境照片</a:t>
            </a:r>
          </a:p>
        </p:txBody>
      </p:sp>
      <p:sp>
        <p:nvSpPr>
          <p:cNvPr id="3" name="TextBox 15"/>
          <p:cNvSpPr txBox="1"/>
          <p:nvPr/>
        </p:nvSpPr>
        <p:spPr>
          <a:xfrm>
            <a:off x="2074157" y="4940662"/>
            <a:ext cx="3033657" cy="275590"/>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新场地周边情况</a:t>
            </a:r>
            <a:r>
              <a:rPr lang="en-US" altLang="zh-CN" sz="1200" dirty="0" smtClean="0">
                <a:latin typeface="微软雅黑" panose="020B0503020204020204" pitchFamily="34" charset="-122"/>
                <a:ea typeface="微软雅黑" panose="020B0503020204020204" pitchFamily="34" charset="-122"/>
              </a:rPr>
              <a:t>1</a:t>
            </a:r>
            <a:endParaRPr lang="zh-CN" altLang="en-US" sz="1200" dirty="0">
              <a:latin typeface="微软雅黑" panose="020B0503020204020204" pitchFamily="34" charset="-122"/>
              <a:ea typeface="微软雅黑" panose="020B0503020204020204" pitchFamily="34" charset="-122"/>
            </a:endParaRPr>
          </a:p>
        </p:txBody>
      </p:sp>
      <p:sp>
        <p:nvSpPr>
          <p:cNvPr id="4" name="TextBox 16"/>
          <p:cNvSpPr txBox="1"/>
          <p:nvPr/>
        </p:nvSpPr>
        <p:spPr>
          <a:xfrm>
            <a:off x="6518453" y="4940662"/>
            <a:ext cx="3033657" cy="275590"/>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新场地周边情况</a:t>
            </a:r>
            <a:r>
              <a:rPr lang="en-US" altLang="zh-CN" sz="1200" dirty="0" smtClean="0">
                <a:latin typeface="微软雅黑" panose="020B0503020204020204" pitchFamily="34" charset="-122"/>
                <a:ea typeface="微软雅黑" panose="020B0503020204020204" pitchFamily="34" charset="-122"/>
              </a:rPr>
              <a:t>2</a:t>
            </a:r>
            <a:endParaRPr lang="zh-CN" altLang="en-US" sz="1200" dirty="0">
              <a:latin typeface="微软雅黑" panose="020B0503020204020204" pitchFamily="34" charset="-122"/>
              <a:ea typeface="微软雅黑" panose="020B0503020204020204" pitchFamily="34" charset="-122"/>
            </a:endParaRPr>
          </a:p>
        </p:txBody>
      </p:sp>
      <p:sp>
        <p:nvSpPr>
          <p:cNvPr id="5" name="矩形 4"/>
          <p:cNvSpPr/>
          <p:nvPr/>
        </p:nvSpPr>
        <p:spPr>
          <a:xfrm>
            <a:off x="4367678" y="1393345"/>
            <a:ext cx="2621280" cy="337185"/>
          </a:xfrm>
          <a:prstGeom prst="rect">
            <a:avLst/>
          </a:prstGeom>
        </p:spPr>
        <p:txBody>
          <a:bodyPr wrap="none">
            <a:spAutoFit/>
          </a:bodyPr>
          <a:lstStyle/>
          <a:p>
            <a:r>
              <a:rPr lang="zh-CN" altLang="en-US" sz="1600" b="1" dirty="0" smtClean="0">
                <a:solidFill>
                  <a:srgbClr val="0069C8"/>
                </a:solidFill>
                <a:latin typeface="华文细黑" pitchFamily="2" charset="-122"/>
                <a:ea typeface="华文细黑" pitchFamily="2" charset="-122"/>
              </a:rPr>
              <a:t>周边环境照片（</a:t>
            </a:r>
            <a:r>
              <a:rPr lang="zh-CN" altLang="en-US" sz="1600" b="1" dirty="0" smtClean="0">
                <a:solidFill>
                  <a:srgbClr val="FF0000"/>
                </a:solidFill>
                <a:latin typeface="华文细黑" pitchFamily="2" charset="-122"/>
                <a:ea typeface="华文细黑" pitchFamily="2" charset="-122"/>
              </a:rPr>
              <a:t>左、右侧</a:t>
            </a:r>
            <a:r>
              <a:rPr lang="zh-CN" altLang="en-US" sz="1600" b="1" dirty="0" smtClean="0">
                <a:solidFill>
                  <a:srgbClr val="0069C8"/>
                </a:solidFill>
                <a:latin typeface="华文细黑" pitchFamily="2" charset="-122"/>
                <a:ea typeface="华文细黑" pitchFamily="2" charset="-122"/>
              </a:rPr>
              <a:t>）</a:t>
            </a:r>
            <a:endParaRPr lang="zh-CN" altLang="en-US" sz="1600" dirty="0">
              <a:solidFill>
                <a:srgbClr val="0069C8"/>
              </a:solidFill>
            </a:endParaRPr>
          </a:p>
        </p:txBody>
      </p:sp>
      <p:sp>
        <p:nvSpPr>
          <p:cNvPr id="6" name="矩形 5"/>
          <p:cNvSpPr/>
          <p:nvPr/>
        </p:nvSpPr>
        <p:spPr bwMode="auto">
          <a:xfrm>
            <a:off x="1522117" y="1809690"/>
            <a:ext cx="4429693" cy="28802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 name="矩形 6"/>
          <p:cNvSpPr/>
          <p:nvPr/>
        </p:nvSpPr>
        <p:spPr bwMode="auto">
          <a:xfrm>
            <a:off x="6023816" y="1809690"/>
            <a:ext cx="4224148" cy="28802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8" name="组合 7"/>
          <p:cNvGrpSpPr/>
          <p:nvPr/>
        </p:nvGrpSpPr>
        <p:grpSpPr>
          <a:xfrm>
            <a:off x="4516367" y="4767721"/>
            <a:ext cx="1391709" cy="1017545"/>
            <a:chOff x="7717228" y="4104618"/>
            <a:chExt cx="1391709" cy="1017545"/>
          </a:xfrm>
        </p:grpSpPr>
        <p:grpSp>
          <p:nvGrpSpPr>
            <p:cNvPr id="9" name="组合 8"/>
            <p:cNvGrpSpPr/>
            <p:nvPr/>
          </p:nvGrpSpPr>
          <p:grpSpPr>
            <a:xfrm>
              <a:off x="7717228" y="4104618"/>
              <a:ext cx="1391709" cy="1017545"/>
              <a:chOff x="7717228" y="4104618"/>
              <a:chExt cx="1391709" cy="1017545"/>
            </a:xfrm>
          </p:grpSpPr>
          <p:grpSp>
            <p:nvGrpSpPr>
              <p:cNvPr id="11" name="组合 10"/>
              <p:cNvGrpSpPr/>
              <p:nvPr/>
            </p:nvGrpSpPr>
            <p:grpSpPr>
              <a:xfrm>
                <a:off x="7717228" y="4104618"/>
                <a:ext cx="1391709" cy="748464"/>
                <a:chOff x="755682" y="2052610"/>
                <a:chExt cx="3456289" cy="1831321"/>
              </a:xfrm>
            </p:grpSpPr>
            <p:cxnSp>
              <p:nvCxnSpPr>
                <p:cNvPr id="13" name="直接连接符 12"/>
                <p:cNvCxnSpPr/>
                <p:nvPr/>
              </p:nvCxnSpPr>
              <p:spPr bwMode="auto">
                <a:xfrm>
                  <a:off x="755682" y="3363816"/>
                  <a:ext cx="34562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直接连接符 13"/>
                <p:cNvCxnSpPr/>
                <p:nvPr/>
              </p:nvCxnSpPr>
              <p:spPr bwMode="auto">
                <a:xfrm>
                  <a:off x="755682" y="3867858"/>
                  <a:ext cx="34562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 name="文本框 14"/>
                <p:cNvSpPr txBox="1"/>
                <p:nvPr/>
              </p:nvSpPr>
              <p:spPr>
                <a:xfrm>
                  <a:off x="1800129" y="3281484"/>
                  <a:ext cx="1337498" cy="602447"/>
                </a:xfrm>
                <a:prstGeom prst="rect">
                  <a:avLst/>
                </a:prstGeom>
                <a:noFill/>
              </p:spPr>
              <p:txBody>
                <a:bodyPr wrap="square" rtlCol="0">
                  <a:spAutoFit/>
                </a:bodyPr>
                <a:lstStyle/>
                <a:p>
                  <a:r>
                    <a:rPr lang="zh-CN" altLang="en-US" sz="1000" dirty="0" smtClean="0">
                      <a:latin typeface="微软雅黑" panose="020B0503020204020204" pitchFamily="34" charset="-122"/>
                      <a:ea typeface="微软雅黑" panose="020B0503020204020204" pitchFamily="34" charset="-122"/>
                    </a:rPr>
                    <a:t>道路</a:t>
                  </a:r>
                  <a:endParaRPr lang="zh-CN" altLang="en-US" sz="1000" dirty="0">
                    <a:latin typeface="微软雅黑" panose="020B0503020204020204" pitchFamily="34" charset="-122"/>
                    <a:ea typeface="微软雅黑" panose="020B0503020204020204" pitchFamily="34" charset="-122"/>
                  </a:endParaRPr>
                </a:p>
              </p:txBody>
            </p:sp>
            <p:sp>
              <p:nvSpPr>
                <p:cNvPr id="16" name="矩形 15"/>
                <p:cNvSpPr/>
                <p:nvPr/>
              </p:nvSpPr>
              <p:spPr bwMode="auto">
                <a:xfrm>
                  <a:off x="2725143" y="2052610"/>
                  <a:ext cx="1486828" cy="11036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拟建场地</a:t>
                  </a:r>
                </a:p>
              </p:txBody>
            </p:sp>
            <p:cxnSp>
              <p:nvCxnSpPr>
                <p:cNvPr id="17" name="直接连接符 16"/>
                <p:cNvCxnSpPr>
                  <a:stCxn id="15" idx="2"/>
                </p:cNvCxnSpPr>
                <p:nvPr/>
              </p:nvCxnSpPr>
              <p:spPr bwMode="auto">
                <a:xfrm flipH="1" flipV="1">
                  <a:off x="755682" y="3474412"/>
                  <a:ext cx="1713198" cy="409519"/>
                </a:xfrm>
                <a:prstGeom prst="line">
                  <a:avLst/>
                </a:prstGeom>
                <a:solidFill>
                  <a:schemeClr val="accent1"/>
                </a:solidFill>
                <a:ln w="9525" cap="flat" cmpd="sng" algn="ctr">
                  <a:solidFill>
                    <a:srgbClr val="FF0000"/>
                  </a:solidFill>
                  <a:prstDash val="sysDash"/>
                  <a:round/>
                  <a:headEnd type="none" w="med" len="med"/>
                  <a:tailEnd type="none" w="med" len="med"/>
                </a:ln>
                <a:effectLst/>
              </p:spPr>
            </p:cxnSp>
            <p:cxnSp>
              <p:nvCxnSpPr>
                <p:cNvPr id="18" name="直接连接符 17"/>
                <p:cNvCxnSpPr/>
                <p:nvPr/>
              </p:nvCxnSpPr>
              <p:spPr bwMode="auto">
                <a:xfrm flipH="1" flipV="1">
                  <a:off x="2725143" y="3061360"/>
                  <a:ext cx="208722" cy="667164"/>
                </a:xfrm>
                <a:prstGeom prst="line">
                  <a:avLst/>
                </a:prstGeom>
                <a:solidFill>
                  <a:schemeClr val="accent1"/>
                </a:solidFill>
                <a:ln w="9525" cap="flat" cmpd="sng" algn="ctr">
                  <a:solidFill>
                    <a:srgbClr val="FF0000"/>
                  </a:solidFill>
                  <a:prstDash val="sysDash"/>
                  <a:round/>
                  <a:headEnd type="none" w="med" len="med"/>
                  <a:tailEnd type="none" w="med" len="med"/>
                </a:ln>
                <a:effectLst/>
              </p:spPr>
            </p:cxnSp>
            <p:sp>
              <p:nvSpPr>
                <p:cNvPr id="19" name="矩形 18"/>
                <p:cNvSpPr/>
                <p:nvPr/>
              </p:nvSpPr>
              <p:spPr bwMode="auto">
                <a:xfrm>
                  <a:off x="982049" y="2052610"/>
                  <a:ext cx="1486828" cy="11036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左侧</a:t>
                  </a:r>
                </a:p>
              </p:txBody>
            </p:sp>
          </p:grpSp>
          <p:sp>
            <p:nvSpPr>
              <p:cNvPr id="12" name="文本框 11"/>
              <p:cNvSpPr txBox="1"/>
              <p:nvPr/>
            </p:nvSpPr>
            <p:spPr>
              <a:xfrm>
                <a:off x="7884276" y="4875942"/>
                <a:ext cx="1151659" cy="246221"/>
              </a:xfrm>
              <a:prstGeom prst="rect">
                <a:avLst/>
              </a:prstGeom>
              <a:noFill/>
            </p:spPr>
            <p:txBody>
              <a:bodyPr wrap="square" rtlCol="0">
                <a:spAutoFit/>
              </a:bodyPr>
              <a:lstStyle/>
              <a:p>
                <a:r>
                  <a:rPr lang="zh-CN" altLang="en-US" sz="1000" dirty="0" smtClean="0">
                    <a:solidFill>
                      <a:srgbClr val="FF0000"/>
                    </a:solidFill>
                    <a:latin typeface="微软雅黑" panose="020B0503020204020204" pitchFamily="34" charset="-122"/>
                    <a:ea typeface="微软雅黑" panose="020B0503020204020204" pitchFamily="34" charset="-122"/>
                  </a:rPr>
                  <a:t>拍照位置示意图</a:t>
                </a:r>
                <a:endParaRPr lang="zh-CN" altLang="en-US" sz="1000" dirty="0">
                  <a:solidFill>
                    <a:srgbClr val="FF0000"/>
                  </a:solidFill>
                  <a:latin typeface="微软雅黑" panose="020B0503020204020204" pitchFamily="34" charset="-122"/>
                  <a:ea typeface="微软雅黑" panose="020B0503020204020204" pitchFamily="34" charset="-122"/>
                </a:endParaRPr>
              </a:p>
            </p:txBody>
          </p:sp>
        </p:grpSp>
        <p:sp>
          <p:nvSpPr>
            <p:cNvPr id="10" name="KSO_Shape"/>
            <p:cNvSpPr/>
            <p:nvPr/>
          </p:nvSpPr>
          <p:spPr bwMode="auto">
            <a:xfrm>
              <a:off x="8463279" y="4722891"/>
              <a:ext cx="262033" cy="180130"/>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20" name="组合 19"/>
          <p:cNvGrpSpPr/>
          <p:nvPr/>
        </p:nvGrpSpPr>
        <p:grpSpPr>
          <a:xfrm>
            <a:off x="5964291" y="4774331"/>
            <a:ext cx="1496117" cy="1017545"/>
            <a:chOff x="7717228" y="4104618"/>
            <a:chExt cx="1496117" cy="1017545"/>
          </a:xfrm>
        </p:grpSpPr>
        <p:grpSp>
          <p:nvGrpSpPr>
            <p:cNvPr id="21" name="组合 20"/>
            <p:cNvGrpSpPr/>
            <p:nvPr/>
          </p:nvGrpSpPr>
          <p:grpSpPr>
            <a:xfrm>
              <a:off x="7717228" y="4104618"/>
              <a:ext cx="1496117" cy="1017545"/>
              <a:chOff x="7717228" y="4104618"/>
              <a:chExt cx="1496117" cy="1017545"/>
            </a:xfrm>
          </p:grpSpPr>
          <p:grpSp>
            <p:nvGrpSpPr>
              <p:cNvPr id="23" name="组合 22"/>
              <p:cNvGrpSpPr/>
              <p:nvPr/>
            </p:nvGrpSpPr>
            <p:grpSpPr>
              <a:xfrm>
                <a:off x="7717228" y="4104618"/>
                <a:ext cx="1496117" cy="748464"/>
                <a:chOff x="755682" y="2052610"/>
                <a:chExt cx="3715584" cy="1831321"/>
              </a:xfrm>
            </p:grpSpPr>
            <p:cxnSp>
              <p:nvCxnSpPr>
                <p:cNvPr id="25" name="直接连接符 24"/>
                <p:cNvCxnSpPr/>
                <p:nvPr/>
              </p:nvCxnSpPr>
              <p:spPr bwMode="auto">
                <a:xfrm>
                  <a:off x="755682" y="3363816"/>
                  <a:ext cx="34562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直接连接符 25"/>
                <p:cNvCxnSpPr/>
                <p:nvPr/>
              </p:nvCxnSpPr>
              <p:spPr bwMode="auto">
                <a:xfrm>
                  <a:off x="755682" y="3867858"/>
                  <a:ext cx="34562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7" name="文本框 26"/>
                <p:cNvSpPr txBox="1"/>
                <p:nvPr/>
              </p:nvSpPr>
              <p:spPr>
                <a:xfrm>
                  <a:off x="1800129" y="3281484"/>
                  <a:ext cx="1337498" cy="602447"/>
                </a:xfrm>
                <a:prstGeom prst="rect">
                  <a:avLst/>
                </a:prstGeom>
                <a:noFill/>
              </p:spPr>
              <p:txBody>
                <a:bodyPr wrap="square" rtlCol="0">
                  <a:spAutoFit/>
                </a:bodyPr>
                <a:lstStyle/>
                <a:p>
                  <a:r>
                    <a:rPr lang="zh-CN" altLang="en-US" sz="1000" dirty="0" smtClean="0">
                      <a:latin typeface="微软雅黑" panose="020B0503020204020204" pitchFamily="34" charset="-122"/>
                      <a:ea typeface="微软雅黑" panose="020B0503020204020204" pitchFamily="34" charset="-122"/>
                    </a:rPr>
                    <a:t>道路</a:t>
                  </a:r>
                  <a:endParaRPr lang="zh-CN" altLang="en-US" sz="1000" dirty="0">
                    <a:latin typeface="微软雅黑" panose="020B0503020204020204" pitchFamily="34" charset="-122"/>
                    <a:ea typeface="微软雅黑" panose="020B0503020204020204" pitchFamily="34" charset="-122"/>
                  </a:endParaRPr>
                </a:p>
              </p:txBody>
            </p:sp>
            <p:sp>
              <p:nvSpPr>
                <p:cNvPr id="28" name="矩形 27"/>
                <p:cNvSpPr/>
                <p:nvPr/>
              </p:nvSpPr>
              <p:spPr bwMode="auto">
                <a:xfrm>
                  <a:off x="2725143" y="2052610"/>
                  <a:ext cx="1486828" cy="11036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1200" dirty="0">
                      <a:latin typeface="Arial" panose="020B0604020202020204" pitchFamily="34" charset="0"/>
                      <a:ea typeface="宋体" panose="02010600030101010101" pitchFamily="2" charset="-122"/>
                    </a:rPr>
                    <a:t>右侧</a:t>
                  </a:r>
                  <a:endParaRPr kumimoji="0" lang="zh-CN" altLang="en-US" sz="1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cxnSp>
              <p:nvCxnSpPr>
                <p:cNvPr id="29" name="直接连接符 28"/>
                <p:cNvCxnSpPr/>
                <p:nvPr/>
              </p:nvCxnSpPr>
              <p:spPr bwMode="auto">
                <a:xfrm flipV="1">
                  <a:off x="2159983" y="3172231"/>
                  <a:ext cx="340498" cy="572273"/>
                </a:xfrm>
                <a:prstGeom prst="line">
                  <a:avLst/>
                </a:prstGeom>
                <a:solidFill>
                  <a:schemeClr val="accent1"/>
                </a:solidFill>
                <a:ln w="9525" cap="flat" cmpd="sng" algn="ctr">
                  <a:solidFill>
                    <a:srgbClr val="FF0000"/>
                  </a:solidFill>
                  <a:prstDash val="sysDash"/>
                  <a:round/>
                  <a:headEnd type="none" w="med" len="med"/>
                  <a:tailEnd type="none" w="med" len="med"/>
                </a:ln>
                <a:effectLst/>
              </p:spPr>
            </p:cxnSp>
            <p:cxnSp>
              <p:nvCxnSpPr>
                <p:cNvPr id="30" name="直接连接符 29"/>
                <p:cNvCxnSpPr/>
                <p:nvPr/>
              </p:nvCxnSpPr>
              <p:spPr bwMode="auto">
                <a:xfrm flipV="1">
                  <a:off x="2419279" y="3490390"/>
                  <a:ext cx="2051987" cy="377468"/>
                </a:xfrm>
                <a:prstGeom prst="line">
                  <a:avLst/>
                </a:prstGeom>
                <a:solidFill>
                  <a:schemeClr val="accent1"/>
                </a:solidFill>
                <a:ln w="9525" cap="flat" cmpd="sng" algn="ctr">
                  <a:solidFill>
                    <a:srgbClr val="FF0000"/>
                  </a:solidFill>
                  <a:prstDash val="sysDash"/>
                  <a:round/>
                  <a:headEnd type="none" w="med" len="med"/>
                  <a:tailEnd type="none" w="med" len="med"/>
                </a:ln>
                <a:effectLst/>
              </p:spPr>
            </p:cxnSp>
            <p:sp>
              <p:nvSpPr>
                <p:cNvPr id="31" name="矩形 30"/>
                <p:cNvSpPr/>
                <p:nvPr/>
              </p:nvSpPr>
              <p:spPr bwMode="auto">
                <a:xfrm>
                  <a:off x="982049" y="2052610"/>
                  <a:ext cx="1486828" cy="11036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1200" dirty="0">
                      <a:latin typeface="Arial" panose="020B0604020202020204" pitchFamily="34" charset="0"/>
                      <a:ea typeface="宋体" panose="02010600030101010101" pitchFamily="2" charset="-122"/>
                    </a:rPr>
                    <a:t>拟</a:t>
                  </a:r>
                  <a:r>
                    <a:rPr lang="zh-CN" altLang="en-US" sz="1200" dirty="0" smtClean="0">
                      <a:latin typeface="Arial" panose="020B0604020202020204" pitchFamily="34" charset="0"/>
                      <a:ea typeface="宋体" panose="02010600030101010101" pitchFamily="2" charset="-122"/>
                    </a:rPr>
                    <a:t>建场地</a:t>
                  </a:r>
                  <a:endParaRPr kumimoji="0" lang="zh-CN" altLang="en-US" sz="1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grpSp>
          <p:sp>
            <p:nvSpPr>
              <p:cNvPr id="24" name="文本框 23"/>
              <p:cNvSpPr txBox="1"/>
              <p:nvPr/>
            </p:nvSpPr>
            <p:spPr>
              <a:xfrm>
                <a:off x="7884276" y="4875942"/>
                <a:ext cx="1151659" cy="246221"/>
              </a:xfrm>
              <a:prstGeom prst="rect">
                <a:avLst/>
              </a:prstGeom>
              <a:noFill/>
            </p:spPr>
            <p:txBody>
              <a:bodyPr wrap="square" rtlCol="0">
                <a:spAutoFit/>
              </a:bodyPr>
              <a:lstStyle/>
              <a:p>
                <a:r>
                  <a:rPr lang="zh-CN" altLang="en-US" sz="1000" dirty="0" smtClean="0">
                    <a:solidFill>
                      <a:srgbClr val="FF0000"/>
                    </a:solidFill>
                    <a:latin typeface="微软雅黑" panose="020B0503020204020204" pitchFamily="34" charset="-122"/>
                    <a:ea typeface="微软雅黑" panose="020B0503020204020204" pitchFamily="34" charset="-122"/>
                  </a:rPr>
                  <a:t>拍照位置示意图</a:t>
                </a:r>
                <a:endParaRPr lang="zh-CN" altLang="en-US" sz="1000" dirty="0">
                  <a:solidFill>
                    <a:srgbClr val="FF0000"/>
                  </a:solidFill>
                  <a:latin typeface="微软雅黑" panose="020B0503020204020204" pitchFamily="34" charset="-122"/>
                  <a:ea typeface="微软雅黑" panose="020B0503020204020204" pitchFamily="34" charset="-122"/>
                </a:endParaRPr>
              </a:p>
            </p:txBody>
          </p:sp>
        </p:grpSp>
        <p:sp>
          <p:nvSpPr>
            <p:cNvPr id="22" name="KSO_Shape"/>
            <p:cNvSpPr/>
            <p:nvPr/>
          </p:nvSpPr>
          <p:spPr bwMode="auto">
            <a:xfrm>
              <a:off x="8125059" y="4754790"/>
              <a:ext cx="262033" cy="180130"/>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0944" y="235320"/>
            <a:ext cx="2723823" cy="368300"/>
          </a:xfrm>
          <a:prstGeom prst="rect">
            <a:avLst/>
          </a:prstGeom>
          <a:noFill/>
          <a:ln w="9525">
            <a:noFill/>
            <a:miter lim="800000"/>
          </a:ln>
        </p:spPr>
        <p:txBody>
          <a:bodyPr wrap="square">
            <a:spAutoFit/>
          </a:bodyPr>
          <a:lstStyle/>
          <a:p>
            <a:pPr eaLnBrk="0" hangingPunct="0"/>
            <a:r>
              <a:rPr lang="zh-CN" altLang="en-US" b="1" dirty="0">
                <a:latin typeface="微软雅黑" panose="020B0503020204020204" pitchFamily="34" charset="-122"/>
                <a:ea typeface="微软雅黑" panose="020B0503020204020204" pitchFamily="34" charset="-122"/>
              </a:rPr>
              <a:t>拟建店场地周边环境照片</a:t>
            </a:r>
          </a:p>
        </p:txBody>
      </p:sp>
      <p:sp>
        <p:nvSpPr>
          <p:cNvPr id="3" name="TextBox 15"/>
          <p:cNvSpPr txBox="1"/>
          <p:nvPr/>
        </p:nvSpPr>
        <p:spPr>
          <a:xfrm>
            <a:off x="2387621" y="4665940"/>
            <a:ext cx="1923558" cy="275590"/>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对面侧右侧</a:t>
            </a:r>
            <a:endParaRPr lang="zh-CN" altLang="en-US" sz="1200" dirty="0">
              <a:latin typeface="微软雅黑" panose="020B0503020204020204" pitchFamily="34" charset="-122"/>
              <a:ea typeface="微软雅黑" panose="020B0503020204020204" pitchFamily="34" charset="-122"/>
            </a:endParaRPr>
          </a:p>
        </p:txBody>
      </p:sp>
      <p:sp>
        <p:nvSpPr>
          <p:cNvPr id="4" name="TextBox 16"/>
          <p:cNvSpPr txBox="1"/>
          <p:nvPr/>
        </p:nvSpPr>
        <p:spPr>
          <a:xfrm>
            <a:off x="6295170" y="4687902"/>
            <a:ext cx="3033657" cy="275590"/>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对面左侧</a:t>
            </a:r>
            <a:endParaRPr lang="zh-CN" altLang="en-US" sz="1200" dirty="0">
              <a:latin typeface="微软雅黑" panose="020B0503020204020204" pitchFamily="34" charset="-122"/>
              <a:ea typeface="微软雅黑" panose="020B0503020204020204" pitchFamily="34" charset="-122"/>
            </a:endParaRPr>
          </a:p>
        </p:txBody>
      </p:sp>
      <p:sp>
        <p:nvSpPr>
          <p:cNvPr id="5" name="矩形 4"/>
          <p:cNvSpPr/>
          <p:nvPr/>
        </p:nvSpPr>
        <p:spPr>
          <a:xfrm>
            <a:off x="4860131" y="1244490"/>
            <a:ext cx="2214880" cy="337185"/>
          </a:xfrm>
          <a:prstGeom prst="rect">
            <a:avLst/>
          </a:prstGeom>
        </p:spPr>
        <p:txBody>
          <a:bodyPr wrap="none">
            <a:spAutoFit/>
          </a:bodyPr>
          <a:lstStyle/>
          <a:p>
            <a:r>
              <a:rPr lang="zh-CN" altLang="en-US" sz="1600" b="1" dirty="0" smtClean="0">
                <a:solidFill>
                  <a:srgbClr val="0069C8"/>
                </a:solidFill>
                <a:latin typeface="华文细黑" pitchFamily="2" charset="-122"/>
                <a:ea typeface="华文细黑" pitchFamily="2" charset="-122"/>
              </a:rPr>
              <a:t>周边环境照片（</a:t>
            </a:r>
            <a:r>
              <a:rPr lang="zh-CN" altLang="en-US" sz="1600" b="1" dirty="0" smtClean="0">
                <a:solidFill>
                  <a:srgbClr val="FF0000"/>
                </a:solidFill>
                <a:latin typeface="华文细黑" pitchFamily="2" charset="-122"/>
                <a:ea typeface="华文细黑" pitchFamily="2" charset="-122"/>
              </a:rPr>
              <a:t>对面</a:t>
            </a:r>
            <a:r>
              <a:rPr lang="zh-CN" altLang="en-US" sz="1600" b="1" dirty="0" smtClean="0">
                <a:solidFill>
                  <a:srgbClr val="0069C8"/>
                </a:solidFill>
                <a:latin typeface="华文细黑" pitchFamily="2" charset="-122"/>
                <a:ea typeface="华文细黑" pitchFamily="2" charset="-122"/>
              </a:rPr>
              <a:t>）</a:t>
            </a:r>
            <a:endParaRPr lang="zh-CN" altLang="en-US" sz="1600" dirty="0">
              <a:solidFill>
                <a:srgbClr val="0069C8"/>
              </a:solidFill>
            </a:endParaRPr>
          </a:p>
        </p:txBody>
      </p:sp>
      <p:sp>
        <p:nvSpPr>
          <p:cNvPr id="6" name="矩形 5"/>
          <p:cNvSpPr/>
          <p:nvPr/>
        </p:nvSpPr>
        <p:spPr bwMode="auto">
          <a:xfrm>
            <a:off x="1298834" y="1724631"/>
            <a:ext cx="4429693" cy="28802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 name="矩形 6"/>
          <p:cNvSpPr/>
          <p:nvPr/>
        </p:nvSpPr>
        <p:spPr bwMode="auto">
          <a:xfrm>
            <a:off x="5800533" y="1724631"/>
            <a:ext cx="4224148" cy="28802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8" name="组合 7"/>
          <p:cNvGrpSpPr/>
          <p:nvPr/>
        </p:nvGrpSpPr>
        <p:grpSpPr>
          <a:xfrm>
            <a:off x="4480837" y="4689703"/>
            <a:ext cx="1197717" cy="741933"/>
            <a:chOff x="7861240" y="4104619"/>
            <a:chExt cx="1447859" cy="741933"/>
          </a:xfrm>
        </p:grpSpPr>
        <p:grpSp>
          <p:nvGrpSpPr>
            <p:cNvPr id="9" name="组合 8"/>
            <p:cNvGrpSpPr/>
            <p:nvPr/>
          </p:nvGrpSpPr>
          <p:grpSpPr>
            <a:xfrm>
              <a:off x="7861240" y="4104619"/>
              <a:ext cx="1447859" cy="741933"/>
              <a:chOff x="7861240" y="4104619"/>
              <a:chExt cx="1447859" cy="741933"/>
            </a:xfrm>
          </p:grpSpPr>
          <p:grpSp>
            <p:nvGrpSpPr>
              <p:cNvPr id="11" name="组合 10"/>
              <p:cNvGrpSpPr/>
              <p:nvPr/>
            </p:nvGrpSpPr>
            <p:grpSpPr>
              <a:xfrm>
                <a:off x="7861240" y="4104619"/>
                <a:ext cx="1391709" cy="741933"/>
                <a:chOff x="1113334" y="2052612"/>
                <a:chExt cx="3456289" cy="1815342"/>
              </a:xfrm>
            </p:grpSpPr>
            <p:cxnSp>
              <p:nvCxnSpPr>
                <p:cNvPr id="13" name="直接连接符 12"/>
                <p:cNvCxnSpPr/>
                <p:nvPr/>
              </p:nvCxnSpPr>
              <p:spPr bwMode="auto">
                <a:xfrm>
                  <a:off x="1113334" y="3078324"/>
                  <a:ext cx="345628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直接连接符 13"/>
                <p:cNvCxnSpPr/>
                <p:nvPr/>
              </p:nvCxnSpPr>
              <p:spPr bwMode="auto">
                <a:xfrm>
                  <a:off x="1113337" y="3606871"/>
                  <a:ext cx="345628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 name="文本框 14"/>
                <p:cNvSpPr txBox="1"/>
                <p:nvPr/>
              </p:nvSpPr>
              <p:spPr>
                <a:xfrm>
                  <a:off x="2337996" y="3124673"/>
                  <a:ext cx="1337498" cy="602447"/>
                </a:xfrm>
                <a:prstGeom prst="rect">
                  <a:avLst/>
                </a:prstGeom>
                <a:noFill/>
              </p:spPr>
              <p:txBody>
                <a:bodyPr wrap="square" rtlCol="0">
                  <a:spAutoFit/>
                </a:bodyPr>
                <a:lstStyle/>
                <a:p>
                  <a:r>
                    <a:rPr lang="zh-CN" altLang="en-US" sz="1000" dirty="0" smtClean="0">
                      <a:latin typeface="微软雅黑" panose="020B0503020204020204" pitchFamily="34" charset="-122"/>
                      <a:ea typeface="微软雅黑" panose="020B0503020204020204" pitchFamily="34" charset="-122"/>
                    </a:rPr>
                    <a:t>道路</a:t>
                  </a:r>
                  <a:endParaRPr lang="zh-CN" altLang="en-US" sz="1000" dirty="0">
                    <a:latin typeface="微软雅黑" panose="020B0503020204020204" pitchFamily="34" charset="-122"/>
                    <a:ea typeface="微软雅黑" panose="020B0503020204020204" pitchFamily="34" charset="-122"/>
                  </a:endParaRPr>
                </a:p>
              </p:txBody>
            </p:sp>
            <p:sp>
              <p:nvSpPr>
                <p:cNvPr id="16" name="矩形 15"/>
                <p:cNvSpPr/>
                <p:nvPr/>
              </p:nvSpPr>
              <p:spPr bwMode="auto">
                <a:xfrm>
                  <a:off x="1529583" y="2052612"/>
                  <a:ext cx="2682388" cy="61369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拟建场地</a:t>
                  </a:r>
                </a:p>
              </p:txBody>
            </p:sp>
            <p:cxnSp>
              <p:nvCxnSpPr>
                <p:cNvPr id="17" name="直接连接符 16"/>
                <p:cNvCxnSpPr/>
                <p:nvPr/>
              </p:nvCxnSpPr>
              <p:spPr bwMode="auto">
                <a:xfrm flipV="1">
                  <a:off x="1298111" y="3026026"/>
                  <a:ext cx="1561390" cy="186133"/>
                </a:xfrm>
                <a:prstGeom prst="line">
                  <a:avLst/>
                </a:prstGeom>
                <a:solidFill>
                  <a:schemeClr val="accent1"/>
                </a:solidFill>
                <a:ln w="9525" cap="flat" cmpd="sng" algn="ctr">
                  <a:solidFill>
                    <a:srgbClr val="FF0000"/>
                  </a:solidFill>
                  <a:prstDash val="sysDash"/>
                  <a:round/>
                  <a:headEnd type="none" w="med" len="med"/>
                  <a:tailEnd type="none" w="med" len="med"/>
                </a:ln>
                <a:effectLst/>
              </p:spPr>
            </p:cxnSp>
            <p:cxnSp>
              <p:nvCxnSpPr>
                <p:cNvPr id="18" name="直接连接符 17"/>
                <p:cNvCxnSpPr/>
                <p:nvPr/>
              </p:nvCxnSpPr>
              <p:spPr bwMode="auto">
                <a:xfrm flipH="1">
                  <a:off x="3129995" y="3032016"/>
                  <a:ext cx="35696" cy="835938"/>
                </a:xfrm>
                <a:prstGeom prst="line">
                  <a:avLst/>
                </a:prstGeom>
                <a:solidFill>
                  <a:schemeClr val="accent1"/>
                </a:solidFill>
                <a:ln w="9525" cap="flat" cmpd="sng" algn="ctr">
                  <a:solidFill>
                    <a:srgbClr val="FF0000"/>
                  </a:solidFill>
                  <a:prstDash val="sysDash"/>
                  <a:round/>
                  <a:headEnd type="none" w="med" len="med"/>
                  <a:tailEnd type="none" w="med" len="med"/>
                </a:ln>
                <a:effectLst/>
              </p:spPr>
            </p:cxnSp>
          </p:grpSp>
          <p:sp>
            <p:nvSpPr>
              <p:cNvPr id="12" name="文本框 11"/>
              <p:cNvSpPr txBox="1"/>
              <p:nvPr/>
            </p:nvSpPr>
            <p:spPr>
              <a:xfrm>
                <a:off x="7917390" y="4304806"/>
                <a:ext cx="1391709" cy="246221"/>
              </a:xfrm>
              <a:prstGeom prst="rect">
                <a:avLst/>
              </a:prstGeom>
              <a:noFill/>
            </p:spPr>
            <p:txBody>
              <a:bodyPr wrap="square" rtlCol="0">
                <a:spAutoFit/>
              </a:bodyPr>
              <a:lstStyle/>
              <a:p>
                <a:r>
                  <a:rPr lang="zh-CN" altLang="en-US" sz="1000" dirty="0" smtClean="0">
                    <a:solidFill>
                      <a:srgbClr val="FF0000"/>
                    </a:solidFill>
                    <a:latin typeface="微软雅黑" panose="020B0503020204020204" pitchFamily="34" charset="-122"/>
                    <a:ea typeface="微软雅黑" panose="020B0503020204020204" pitchFamily="34" charset="-122"/>
                  </a:rPr>
                  <a:t>拍照位置示意图</a:t>
                </a:r>
                <a:endParaRPr lang="zh-CN" altLang="en-US" sz="1000" dirty="0">
                  <a:solidFill>
                    <a:srgbClr val="FF0000"/>
                  </a:solidFill>
                  <a:latin typeface="微软雅黑" panose="020B0503020204020204" pitchFamily="34" charset="-122"/>
                  <a:ea typeface="微软雅黑" panose="020B0503020204020204" pitchFamily="34" charset="-122"/>
                </a:endParaRPr>
              </a:p>
            </p:txBody>
          </p:sp>
        </p:grpSp>
        <p:sp>
          <p:nvSpPr>
            <p:cNvPr id="10" name="KSO_Shape"/>
            <p:cNvSpPr/>
            <p:nvPr/>
          </p:nvSpPr>
          <p:spPr bwMode="auto">
            <a:xfrm>
              <a:off x="8463279" y="4415705"/>
              <a:ext cx="262033" cy="180130"/>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19" name="组合 18"/>
          <p:cNvGrpSpPr/>
          <p:nvPr/>
        </p:nvGrpSpPr>
        <p:grpSpPr>
          <a:xfrm>
            <a:off x="8951139" y="4665940"/>
            <a:ext cx="1197717" cy="684374"/>
            <a:chOff x="7861240" y="4104619"/>
            <a:chExt cx="1447859" cy="684374"/>
          </a:xfrm>
        </p:grpSpPr>
        <p:grpSp>
          <p:nvGrpSpPr>
            <p:cNvPr id="20" name="组合 19"/>
            <p:cNvGrpSpPr/>
            <p:nvPr/>
          </p:nvGrpSpPr>
          <p:grpSpPr>
            <a:xfrm>
              <a:off x="7861240" y="4104619"/>
              <a:ext cx="1447859" cy="684374"/>
              <a:chOff x="7861240" y="4104619"/>
              <a:chExt cx="1447859" cy="684374"/>
            </a:xfrm>
          </p:grpSpPr>
          <p:sp>
            <p:nvSpPr>
              <p:cNvPr id="22" name="文本框 21"/>
              <p:cNvSpPr txBox="1"/>
              <p:nvPr/>
            </p:nvSpPr>
            <p:spPr>
              <a:xfrm>
                <a:off x="7917390" y="4304806"/>
                <a:ext cx="1391709" cy="246221"/>
              </a:xfrm>
              <a:prstGeom prst="rect">
                <a:avLst/>
              </a:prstGeom>
              <a:noFill/>
            </p:spPr>
            <p:txBody>
              <a:bodyPr wrap="square" rtlCol="0">
                <a:spAutoFit/>
              </a:bodyPr>
              <a:lstStyle/>
              <a:p>
                <a:r>
                  <a:rPr lang="zh-CN" altLang="en-US" sz="1000" dirty="0" smtClean="0">
                    <a:solidFill>
                      <a:srgbClr val="FF0000"/>
                    </a:solidFill>
                    <a:latin typeface="微软雅黑" panose="020B0503020204020204" pitchFamily="34" charset="-122"/>
                    <a:ea typeface="微软雅黑" panose="020B0503020204020204" pitchFamily="34" charset="-122"/>
                  </a:rPr>
                  <a:t>拍照位置示意图</a:t>
                </a:r>
                <a:endParaRPr lang="zh-CN" altLang="en-US" sz="1000" dirty="0">
                  <a:solidFill>
                    <a:srgbClr val="FF0000"/>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7861240" y="4104619"/>
                <a:ext cx="1447859" cy="684374"/>
                <a:chOff x="1113334" y="2052612"/>
                <a:chExt cx="3595737" cy="1674508"/>
              </a:xfrm>
            </p:grpSpPr>
            <p:cxnSp>
              <p:nvCxnSpPr>
                <p:cNvPr id="24" name="直接连接符 23"/>
                <p:cNvCxnSpPr/>
                <p:nvPr/>
              </p:nvCxnSpPr>
              <p:spPr bwMode="auto">
                <a:xfrm>
                  <a:off x="1113334" y="3078324"/>
                  <a:ext cx="345628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直接连接符 24"/>
                <p:cNvCxnSpPr/>
                <p:nvPr/>
              </p:nvCxnSpPr>
              <p:spPr bwMode="auto">
                <a:xfrm>
                  <a:off x="1113337" y="3606871"/>
                  <a:ext cx="345628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6" name="文本框 25"/>
                <p:cNvSpPr txBox="1"/>
                <p:nvPr/>
              </p:nvSpPr>
              <p:spPr>
                <a:xfrm>
                  <a:off x="2337996" y="3124673"/>
                  <a:ext cx="1337498" cy="602447"/>
                </a:xfrm>
                <a:prstGeom prst="rect">
                  <a:avLst/>
                </a:prstGeom>
                <a:noFill/>
              </p:spPr>
              <p:txBody>
                <a:bodyPr wrap="square" rtlCol="0">
                  <a:spAutoFit/>
                </a:bodyPr>
                <a:lstStyle/>
                <a:p>
                  <a:r>
                    <a:rPr lang="zh-CN" altLang="en-US" sz="1000" dirty="0" smtClean="0">
                      <a:latin typeface="微软雅黑" panose="020B0503020204020204" pitchFamily="34" charset="-122"/>
                      <a:ea typeface="微软雅黑" panose="020B0503020204020204" pitchFamily="34" charset="-122"/>
                    </a:rPr>
                    <a:t>道路</a:t>
                  </a:r>
                  <a:endParaRPr lang="zh-CN" altLang="en-US" sz="1000" dirty="0">
                    <a:latin typeface="微软雅黑" panose="020B0503020204020204" pitchFamily="34" charset="-122"/>
                    <a:ea typeface="微软雅黑" panose="020B0503020204020204" pitchFamily="34" charset="-122"/>
                  </a:endParaRPr>
                </a:p>
              </p:txBody>
            </p:sp>
            <p:sp>
              <p:nvSpPr>
                <p:cNvPr id="27" name="矩形 26"/>
                <p:cNvSpPr/>
                <p:nvPr/>
              </p:nvSpPr>
              <p:spPr bwMode="auto">
                <a:xfrm>
                  <a:off x="1529583" y="2052612"/>
                  <a:ext cx="2682388" cy="61369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拟建场地</a:t>
                  </a:r>
                </a:p>
              </p:txBody>
            </p:sp>
            <p:cxnSp>
              <p:nvCxnSpPr>
                <p:cNvPr id="28" name="直接连接符 27"/>
                <p:cNvCxnSpPr>
                  <a:stCxn id="26" idx="2"/>
                </p:cNvCxnSpPr>
                <p:nvPr/>
              </p:nvCxnSpPr>
              <p:spPr bwMode="auto">
                <a:xfrm flipH="1" flipV="1">
                  <a:off x="2859501" y="3026031"/>
                  <a:ext cx="147244" cy="701089"/>
                </a:xfrm>
                <a:prstGeom prst="line">
                  <a:avLst/>
                </a:prstGeom>
                <a:solidFill>
                  <a:schemeClr val="accent1"/>
                </a:solidFill>
                <a:ln w="9525" cap="flat" cmpd="sng" algn="ctr">
                  <a:solidFill>
                    <a:srgbClr val="FF0000"/>
                  </a:solidFill>
                  <a:prstDash val="sysDash"/>
                  <a:round/>
                  <a:headEnd type="none" w="med" len="med"/>
                  <a:tailEnd type="none" w="med" len="med"/>
                </a:ln>
                <a:effectLst/>
              </p:spPr>
            </p:cxnSp>
            <p:cxnSp>
              <p:nvCxnSpPr>
                <p:cNvPr id="29" name="直接连接符 28"/>
                <p:cNvCxnSpPr/>
                <p:nvPr/>
              </p:nvCxnSpPr>
              <p:spPr bwMode="auto">
                <a:xfrm>
                  <a:off x="3165691" y="3032016"/>
                  <a:ext cx="1543380" cy="280633"/>
                </a:xfrm>
                <a:prstGeom prst="line">
                  <a:avLst/>
                </a:prstGeom>
                <a:solidFill>
                  <a:schemeClr val="accent1"/>
                </a:solidFill>
                <a:ln w="9525" cap="flat" cmpd="sng" algn="ctr">
                  <a:solidFill>
                    <a:srgbClr val="FF0000"/>
                  </a:solidFill>
                  <a:prstDash val="sysDash"/>
                  <a:round/>
                  <a:headEnd type="none" w="med" len="med"/>
                  <a:tailEnd type="none" w="med" len="med"/>
                </a:ln>
                <a:effectLst/>
              </p:spPr>
            </p:cxnSp>
          </p:grpSp>
        </p:grpSp>
        <p:sp>
          <p:nvSpPr>
            <p:cNvPr id="21" name="KSO_Shape"/>
            <p:cNvSpPr/>
            <p:nvPr/>
          </p:nvSpPr>
          <p:spPr bwMode="auto">
            <a:xfrm>
              <a:off x="8463279" y="4415705"/>
              <a:ext cx="262033" cy="180130"/>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9591" y="182157"/>
            <a:ext cx="4570482" cy="368300"/>
          </a:xfrm>
          <a:prstGeom prst="rect">
            <a:avLst/>
          </a:prstGeom>
          <a:noFill/>
          <a:ln w="9525">
            <a:noFill/>
            <a:miter lim="800000"/>
          </a:ln>
        </p:spPr>
        <p:txBody>
          <a:bodyPr wrap="square">
            <a:spAutoFit/>
          </a:bodyPr>
          <a:lstStyle/>
          <a:p>
            <a:pPr eaLnBrk="0" hangingPunct="0"/>
            <a:r>
              <a:rPr lang="zh-CN" altLang="en-US" b="1" dirty="0">
                <a:latin typeface="微软雅黑" panose="020B0503020204020204" pitchFamily="34" charset="-122"/>
                <a:ea typeface="微软雅黑" panose="020B0503020204020204" pitchFamily="34" charset="-122"/>
              </a:rPr>
              <a:t>拟建店场地周边环境照片（请自行添加页）</a:t>
            </a:r>
          </a:p>
        </p:txBody>
      </p:sp>
      <p:sp>
        <p:nvSpPr>
          <p:cNvPr id="3" name="TextBox 15"/>
          <p:cNvSpPr txBox="1"/>
          <p:nvPr/>
        </p:nvSpPr>
        <p:spPr>
          <a:xfrm>
            <a:off x="1877258" y="5080610"/>
            <a:ext cx="1923558" cy="275590"/>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**品牌（</a:t>
            </a:r>
            <a:r>
              <a:rPr lang="zh-CN" altLang="en-US" sz="1200" dirty="0" smtClean="0">
                <a:solidFill>
                  <a:srgbClr val="FF0000"/>
                </a:solidFill>
                <a:latin typeface="微软雅黑" panose="020B0503020204020204" pitchFamily="34" charset="-122"/>
                <a:ea typeface="微软雅黑" panose="020B0503020204020204" pitchFamily="34" charset="-122"/>
              </a:rPr>
              <a:t>距离选址**</a:t>
            </a:r>
            <a:r>
              <a:rPr lang="en-US" altLang="zh-CN" sz="1200" dirty="0" smtClean="0">
                <a:solidFill>
                  <a:srgbClr val="FF0000"/>
                </a:solidFill>
                <a:latin typeface="微软雅黑" panose="020B0503020204020204" pitchFamily="34" charset="-122"/>
                <a:ea typeface="微软雅黑" panose="020B0503020204020204" pitchFamily="34" charset="-122"/>
              </a:rPr>
              <a:t>m</a:t>
            </a:r>
            <a:r>
              <a:rPr lang="zh-CN" altLang="en-US" sz="1200" dirty="0" smtClean="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5" name="矩形 4"/>
          <p:cNvSpPr/>
          <p:nvPr/>
        </p:nvSpPr>
        <p:spPr>
          <a:xfrm>
            <a:off x="3876020" y="1661903"/>
            <a:ext cx="2746375" cy="337185"/>
          </a:xfrm>
          <a:prstGeom prst="rect">
            <a:avLst/>
          </a:prstGeom>
        </p:spPr>
        <p:txBody>
          <a:bodyPr wrap="none">
            <a:spAutoFit/>
          </a:bodyPr>
          <a:lstStyle/>
          <a:p>
            <a:r>
              <a:rPr lang="en-US" altLang="zh-CN" sz="1600" b="1" dirty="0" smtClean="0">
                <a:solidFill>
                  <a:srgbClr val="0069C8"/>
                </a:solidFill>
                <a:latin typeface="华文细黑" pitchFamily="2" charset="-122"/>
                <a:ea typeface="华文细黑" pitchFamily="2" charset="-122"/>
              </a:rPr>
              <a:t>1</a:t>
            </a:r>
            <a:r>
              <a:rPr lang="zh-CN" altLang="en-US" sz="1600" b="1" dirty="0" smtClean="0">
                <a:solidFill>
                  <a:srgbClr val="0069C8"/>
                </a:solidFill>
                <a:latin typeface="华文细黑" pitchFamily="2" charset="-122"/>
                <a:ea typeface="华文细黑" pitchFamily="2" charset="-122"/>
              </a:rPr>
              <a:t>公里方位内</a:t>
            </a:r>
            <a:r>
              <a:rPr lang="zh-CN" altLang="en-US" sz="1600" b="1" dirty="0" smtClean="0">
                <a:solidFill>
                  <a:srgbClr val="FF0000"/>
                </a:solidFill>
                <a:latin typeface="华文细黑" pitchFamily="2" charset="-122"/>
                <a:ea typeface="华文细黑" pitchFamily="2" charset="-122"/>
              </a:rPr>
              <a:t>汽车品牌店照片</a:t>
            </a:r>
            <a:endParaRPr lang="zh-CN" altLang="en-US" sz="1600" dirty="0">
              <a:solidFill>
                <a:srgbClr val="FF0000"/>
              </a:solidFill>
            </a:endParaRPr>
          </a:p>
        </p:txBody>
      </p:sp>
      <p:sp>
        <p:nvSpPr>
          <p:cNvPr id="6" name="矩形 5"/>
          <p:cNvSpPr/>
          <p:nvPr/>
        </p:nvSpPr>
        <p:spPr bwMode="auto">
          <a:xfrm>
            <a:off x="788471" y="2139301"/>
            <a:ext cx="4429693" cy="28802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 name="矩形 6"/>
          <p:cNvSpPr/>
          <p:nvPr/>
        </p:nvSpPr>
        <p:spPr bwMode="auto">
          <a:xfrm>
            <a:off x="5290170" y="2139301"/>
            <a:ext cx="4224148" cy="28802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8" name="组合 7"/>
          <p:cNvGrpSpPr/>
          <p:nvPr/>
        </p:nvGrpSpPr>
        <p:grpSpPr>
          <a:xfrm>
            <a:off x="4570110" y="5053831"/>
            <a:ext cx="1391709" cy="1042277"/>
            <a:chOff x="7717228" y="4079886"/>
            <a:chExt cx="1391709" cy="1042277"/>
          </a:xfrm>
        </p:grpSpPr>
        <p:grpSp>
          <p:nvGrpSpPr>
            <p:cNvPr id="9" name="组合 8"/>
            <p:cNvGrpSpPr/>
            <p:nvPr/>
          </p:nvGrpSpPr>
          <p:grpSpPr>
            <a:xfrm>
              <a:off x="7717228" y="4079886"/>
              <a:ext cx="1391709" cy="1042277"/>
              <a:chOff x="7717228" y="4079886"/>
              <a:chExt cx="1391709" cy="1042277"/>
            </a:xfrm>
          </p:grpSpPr>
          <p:grpSp>
            <p:nvGrpSpPr>
              <p:cNvPr id="11" name="组合 10"/>
              <p:cNvGrpSpPr/>
              <p:nvPr/>
            </p:nvGrpSpPr>
            <p:grpSpPr>
              <a:xfrm>
                <a:off x="7717228" y="4079886"/>
                <a:ext cx="1391709" cy="773196"/>
                <a:chOff x="755682" y="1992096"/>
                <a:chExt cx="3456288" cy="1891835"/>
              </a:xfrm>
            </p:grpSpPr>
            <p:cxnSp>
              <p:nvCxnSpPr>
                <p:cNvPr id="13" name="直接箭头连接符 12"/>
                <p:cNvCxnSpPr/>
                <p:nvPr/>
              </p:nvCxnSpPr>
              <p:spPr bwMode="auto">
                <a:xfrm>
                  <a:off x="2700404" y="2372675"/>
                  <a:ext cx="720060" cy="144012"/>
                </a:xfrm>
                <a:prstGeom prst="straightConnector1">
                  <a:avLst/>
                </a:prstGeom>
                <a:solidFill>
                  <a:schemeClr val="accent1"/>
                </a:solidFill>
                <a:ln w="38100" cap="flat" cmpd="sng" algn="ctr">
                  <a:solidFill>
                    <a:srgbClr val="FF0000"/>
                  </a:solidFill>
                  <a:prstDash val="solid"/>
                  <a:round/>
                  <a:headEnd type="arrow"/>
                  <a:tailEnd type="arrow"/>
                </a:ln>
                <a:effectLst/>
              </p:spPr>
            </p:cxnSp>
            <p:cxnSp>
              <p:nvCxnSpPr>
                <p:cNvPr id="14" name="直接连接符 13"/>
                <p:cNvCxnSpPr/>
                <p:nvPr/>
              </p:nvCxnSpPr>
              <p:spPr bwMode="auto">
                <a:xfrm>
                  <a:off x="755682" y="3363816"/>
                  <a:ext cx="34562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直接连接符 14"/>
                <p:cNvCxnSpPr/>
                <p:nvPr/>
              </p:nvCxnSpPr>
              <p:spPr bwMode="auto">
                <a:xfrm>
                  <a:off x="755682" y="3867858"/>
                  <a:ext cx="34562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 name="文本框 15"/>
                <p:cNvSpPr txBox="1"/>
                <p:nvPr/>
              </p:nvSpPr>
              <p:spPr>
                <a:xfrm>
                  <a:off x="1800129" y="3281484"/>
                  <a:ext cx="1337498" cy="602447"/>
                </a:xfrm>
                <a:prstGeom prst="rect">
                  <a:avLst/>
                </a:prstGeom>
                <a:noFill/>
              </p:spPr>
              <p:txBody>
                <a:bodyPr wrap="square" rtlCol="0">
                  <a:spAutoFit/>
                </a:bodyPr>
                <a:lstStyle/>
                <a:p>
                  <a:r>
                    <a:rPr lang="zh-CN" altLang="en-US" sz="1000" dirty="0" smtClean="0">
                      <a:latin typeface="微软雅黑" panose="020B0503020204020204" pitchFamily="34" charset="-122"/>
                      <a:ea typeface="微软雅黑" panose="020B0503020204020204" pitchFamily="34" charset="-122"/>
                    </a:rPr>
                    <a:t>道路</a:t>
                  </a:r>
                  <a:endParaRPr lang="zh-CN" altLang="en-US" sz="1000" dirty="0">
                    <a:latin typeface="微软雅黑" panose="020B0503020204020204" pitchFamily="34" charset="-122"/>
                    <a:ea typeface="微软雅黑" panose="020B0503020204020204" pitchFamily="34" charset="-122"/>
                  </a:endParaRPr>
                </a:p>
              </p:txBody>
            </p:sp>
            <p:sp>
              <p:nvSpPr>
                <p:cNvPr id="17" name="矩形 16"/>
                <p:cNvSpPr/>
                <p:nvPr/>
              </p:nvSpPr>
              <p:spPr bwMode="auto">
                <a:xfrm>
                  <a:off x="1115712" y="1992096"/>
                  <a:ext cx="2736228" cy="11036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拟建场地</a:t>
                  </a:r>
                </a:p>
              </p:txBody>
            </p:sp>
            <p:cxnSp>
              <p:nvCxnSpPr>
                <p:cNvPr id="18" name="直接连接符 17"/>
                <p:cNvCxnSpPr/>
                <p:nvPr/>
              </p:nvCxnSpPr>
              <p:spPr bwMode="auto">
                <a:xfrm flipH="1" flipV="1">
                  <a:off x="899694" y="3216393"/>
                  <a:ext cx="1368114" cy="651465"/>
                </a:xfrm>
                <a:prstGeom prst="line">
                  <a:avLst/>
                </a:prstGeom>
                <a:solidFill>
                  <a:schemeClr val="accent1"/>
                </a:solidFill>
                <a:ln w="9525" cap="flat" cmpd="sng" algn="ctr">
                  <a:solidFill>
                    <a:srgbClr val="FF0000"/>
                  </a:solidFill>
                  <a:prstDash val="sysDash"/>
                  <a:round/>
                  <a:headEnd type="none" w="med" len="med"/>
                  <a:tailEnd type="none" w="med" len="med"/>
                </a:ln>
                <a:effectLst/>
              </p:spPr>
            </p:cxnSp>
            <p:cxnSp>
              <p:nvCxnSpPr>
                <p:cNvPr id="19" name="直接连接符 18"/>
                <p:cNvCxnSpPr/>
                <p:nvPr/>
              </p:nvCxnSpPr>
              <p:spPr bwMode="auto">
                <a:xfrm flipV="1">
                  <a:off x="2492214" y="3216393"/>
                  <a:ext cx="1468295" cy="651466"/>
                </a:xfrm>
                <a:prstGeom prst="line">
                  <a:avLst/>
                </a:prstGeom>
                <a:solidFill>
                  <a:schemeClr val="accent1"/>
                </a:solidFill>
                <a:ln w="9525" cap="flat" cmpd="sng" algn="ctr">
                  <a:solidFill>
                    <a:srgbClr val="FF0000"/>
                  </a:solidFill>
                  <a:prstDash val="sysDash"/>
                  <a:round/>
                  <a:headEnd type="none" w="med" len="med"/>
                  <a:tailEnd type="none" w="med" len="med"/>
                </a:ln>
                <a:effectLst/>
              </p:spPr>
            </p:cxnSp>
          </p:grpSp>
          <p:sp>
            <p:nvSpPr>
              <p:cNvPr id="12" name="文本框 11"/>
              <p:cNvSpPr txBox="1"/>
              <p:nvPr/>
            </p:nvSpPr>
            <p:spPr>
              <a:xfrm>
                <a:off x="7884276" y="4875942"/>
                <a:ext cx="1151659" cy="246221"/>
              </a:xfrm>
              <a:prstGeom prst="rect">
                <a:avLst/>
              </a:prstGeom>
              <a:noFill/>
            </p:spPr>
            <p:txBody>
              <a:bodyPr wrap="square" rtlCol="0">
                <a:spAutoFit/>
              </a:bodyPr>
              <a:lstStyle/>
              <a:p>
                <a:r>
                  <a:rPr lang="zh-CN" altLang="en-US" sz="1000" dirty="0" smtClean="0">
                    <a:solidFill>
                      <a:srgbClr val="FF0000"/>
                    </a:solidFill>
                    <a:latin typeface="微软雅黑" panose="020B0503020204020204" pitchFamily="34" charset="-122"/>
                    <a:ea typeface="微软雅黑" panose="020B0503020204020204" pitchFamily="34" charset="-122"/>
                  </a:rPr>
                  <a:t>拍照位置示意图</a:t>
                </a:r>
                <a:endParaRPr lang="zh-CN" altLang="en-US" sz="1000" dirty="0">
                  <a:solidFill>
                    <a:srgbClr val="FF0000"/>
                  </a:solidFill>
                  <a:latin typeface="微软雅黑" panose="020B0503020204020204" pitchFamily="34" charset="-122"/>
                  <a:ea typeface="微软雅黑" panose="020B0503020204020204" pitchFamily="34" charset="-122"/>
                </a:endParaRPr>
              </a:p>
            </p:txBody>
          </p:sp>
        </p:grpSp>
        <p:sp>
          <p:nvSpPr>
            <p:cNvPr id="10" name="KSO_Shape"/>
            <p:cNvSpPr/>
            <p:nvPr/>
          </p:nvSpPr>
          <p:spPr bwMode="auto">
            <a:xfrm>
              <a:off x="8255736" y="4754790"/>
              <a:ext cx="262033" cy="180130"/>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20" name="TextBox 15"/>
          <p:cNvSpPr txBox="1"/>
          <p:nvPr/>
        </p:nvSpPr>
        <p:spPr>
          <a:xfrm>
            <a:off x="6545902" y="5094510"/>
            <a:ext cx="1923558" cy="275590"/>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**品牌（</a:t>
            </a:r>
            <a:r>
              <a:rPr lang="zh-CN" altLang="en-US" sz="1200" dirty="0" smtClean="0">
                <a:solidFill>
                  <a:srgbClr val="FF0000"/>
                </a:solidFill>
                <a:latin typeface="微软雅黑" panose="020B0503020204020204" pitchFamily="34" charset="-122"/>
                <a:ea typeface="微软雅黑" panose="020B0503020204020204" pitchFamily="34" charset="-122"/>
              </a:rPr>
              <a:t>距离选址**</a:t>
            </a:r>
            <a:r>
              <a:rPr lang="en-US" altLang="zh-CN" sz="1200" dirty="0" smtClean="0">
                <a:solidFill>
                  <a:srgbClr val="FF0000"/>
                </a:solidFill>
                <a:latin typeface="微软雅黑" panose="020B0503020204020204" pitchFamily="34" charset="-122"/>
                <a:ea typeface="微软雅黑" panose="020B0503020204020204" pitchFamily="34" charset="-122"/>
              </a:rPr>
              <a:t>m</a:t>
            </a:r>
            <a:r>
              <a:rPr lang="zh-CN" altLang="en-US" sz="1200" dirty="0" smtClean="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íśľíḓé"/>
          <p:cNvSpPr txBox="1"/>
          <p:nvPr/>
        </p:nvSpPr>
        <p:spPr bwMode="auto">
          <a:xfrm>
            <a:off x="3272110" y="2599435"/>
            <a:ext cx="5808095" cy="771085"/>
          </a:xfrm>
          <a:prstGeom prst="rect">
            <a:avLst/>
          </a:prstGeom>
          <a:noFill/>
          <a:ln>
            <a:noFill/>
          </a:ln>
          <a:extLst>
            <a:ext uri="{909E8E84-426E-40DD-AFC4-6F175D3DCCD1}">
              <a14:hiddenFill xmlns:a14="http://schemas.microsoft.com/office/drawing/2010/main">
                <a:solidFill>
                  <a:srgbClr val="FFFFFF"/>
                </a:solidFill>
              </a14:hiddenFill>
            </a:ext>
          </a:extLst>
        </p:spPr>
        <p:txBody>
          <a:bodyPr wrap="none" lIns="90000" tIns="46800" rIns="90000" bIns="46800" anchor="b" anchorCtr="0">
            <a:noAutofit/>
          </a:bodyPr>
          <a:lstStyle>
            <a:defPPr>
              <a:defRPr lang="zh-CN"/>
            </a:defPPr>
            <a:lvl1pPr>
              <a:spcBef>
                <a:spcPct val="0"/>
              </a:spcBef>
              <a:defRPr sz="4800" b="1">
                <a:solidFill>
                  <a:schemeClr val="accent1"/>
                </a:solidFill>
                <a:latin typeface="微软雅黑" panose="020B0503020204020204" pitchFamily="34" charset="-122"/>
                <a:ea typeface="微软雅黑" panose="020B0503020204020204" pitchFamily="34" charset="-122"/>
              </a:defRPr>
            </a:lvl1pPr>
          </a:lstStyle>
          <a:p>
            <a:r>
              <a:rPr lang="zh-CN" altLang="en-US" dirty="0">
                <a:solidFill>
                  <a:srgbClr val="0069C8"/>
                </a:solidFill>
              </a:rPr>
              <a:t>需要提供的附件</a:t>
            </a:r>
          </a:p>
        </p:txBody>
      </p:sp>
      <p:sp>
        <p:nvSpPr>
          <p:cNvPr id="7" name="iŝḷiḓè"/>
          <p:cNvSpPr txBox="1"/>
          <p:nvPr/>
        </p:nvSpPr>
        <p:spPr>
          <a:xfrm>
            <a:off x="1533887" y="2435787"/>
            <a:ext cx="810279" cy="1014410"/>
          </a:xfrm>
          <a:prstGeom prst="rect">
            <a:avLst/>
          </a:prstGeom>
          <a:noFill/>
        </p:spPr>
        <p:txBody>
          <a:bodyPr wrap="none" anchor="ctr">
            <a:noAutofit/>
          </a:bodyPr>
          <a:lstStyle>
            <a:defPPr>
              <a:defRPr lang="zh-CN"/>
            </a:defPPr>
            <a:lvl1pPr lvl="0" algn="ctr">
              <a:defRPr sz="5400">
                <a:solidFill>
                  <a:schemeClr val="accent1"/>
                </a:solidFill>
                <a:latin typeface="微软雅黑" panose="020B0503020204020204" pitchFamily="34" charset="-122"/>
                <a:ea typeface="微软雅黑" panose="020B0503020204020204" pitchFamily="34" charset="-122"/>
              </a:defRPr>
            </a:lvl1pPr>
          </a:lstStyle>
          <a:p>
            <a:r>
              <a:rPr lang="en-US" altLang="zh-CN" dirty="0" smtClean="0">
                <a:solidFill>
                  <a:srgbClr val="0069C8"/>
                </a:solidFill>
                <a:sym typeface="+mn-ea"/>
              </a:rPr>
              <a:t>05</a:t>
            </a:r>
            <a:endParaRPr lang="en-US" altLang="zh-CN" dirty="0">
              <a:solidFill>
                <a:srgbClr val="0069C8"/>
              </a:solidFill>
              <a:sym typeface="+mn-ea"/>
            </a:endParaRPr>
          </a:p>
        </p:txBody>
      </p:sp>
      <p:cxnSp>
        <p:nvCxnSpPr>
          <p:cNvPr id="8" name="直接连接符 7"/>
          <p:cNvCxnSpPr/>
          <p:nvPr/>
        </p:nvCxnSpPr>
        <p:spPr>
          <a:xfrm>
            <a:off x="2853952" y="2372561"/>
            <a:ext cx="0" cy="1140862"/>
          </a:xfrm>
          <a:prstGeom prst="line">
            <a:avLst/>
          </a:prstGeom>
          <a:ln w="28575" cap="flat" cmpd="sng" algn="ctr">
            <a:solidFill>
              <a:schemeClr val="tx1">
                <a:lumMod val="65000"/>
                <a:lumOff val="3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61883" y="1190005"/>
            <a:ext cx="10678750" cy="3416320"/>
          </a:xfrm>
          <a:prstGeom prst="rect">
            <a:avLst/>
          </a:prstGeom>
        </p:spPr>
        <p:txBody>
          <a:bodyPr wrap="square">
            <a:spAutoFit/>
          </a:bodyPr>
          <a:lstStyle/>
          <a:p>
            <a:pPr algn="just">
              <a:lnSpc>
                <a:spcPct val="150000"/>
              </a:lnSpc>
              <a:spcAft>
                <a:spcPts val="0"/>
              </a:spcAft>
            </a:pPr>
            <a:r>
              <a:rPr lang="zh-CN" altLang="zh-CN" sz="1600" kern="100" dirty="0" smtClean="0">
                <a:latin typeface="微软雅黑" panose="020B0503020204020204" pitchFamily="34" charset="-122"/>
                <a:ea typeface="微软雅黑" panose="020B0503020204020204" pitchFamily="34" charset="-122"/>
              </a:rPr>
              <a:t>需要</a:t>
            </a:r>
            <a:r>
              <a:rPr lang="zh-CN" altLang="zh-CN" sz="1600" kern="100" dirty="0">
                <a:latin typeface="微软雅黑" panose="020B0503020204020204" pitchFamily="34" charset="-122"/>
                <a:ea typeface="微软雅黑" panose="020B0503020204020204" pitchFamily="34" charset="-122"/>
              </a:rPr>
              <a:t>和申请书一并提交的附件（复印件）清单（如某份文件不能提供，请说明原因）：</a:t>
            </a:r>
          </a:p>
          <a:p>
            <a:pPr marL="742950" lvl="1" indent="-285750" algn="just">
              <a:lnSpc>
                <a:spcPct val="150000"/>
              </a:lnSpc>
              <a:spcAft>
                <a:spcPts val="0"/>
              </a:spcAft>
              <a:buSzPts val="1200"/>
              <a:buFont typeface="宋体" panose="02010600030101010101" pitchFamily="2" charset="-122"/>
              <a:buAutoNum type="circleNumDbPlain"/>
              <a:tabLst>
                <a:tab pos="1028700" algn="l"/>
              </a:tabLst>
            </a:pPr>
            <a:r>
              <a:rPr lang="zh-CN" altLang="zh-CN" sz="1600" kern="100" dirty="0">
                <a:latin typeface="微软雅黑" panose="020B0503020204020204" pitchFamily="34" charset="-122"/>
                <a:ea typeface="微软雅黑" panose="020B0503020204020204" pitchFamily="34" charset="-122"/>
              </a:rPr>
              <a:t>营业执照复印件</a:t>
            </a:r>
          </a:p>
          <a:p>
            <a:pPr marL="742950" lvl="1" indent="-285750" algn="just">
              <a:lnSpc>
                <a:spcPct val="150000"/>
              </a:lnSpc>
              <a:spcAft>
                <a:spcPts val="0"/>
              </a:spcAft>
              <a:buSzPts val="1200"/>
              <a:buFont typeface="宋体" panose="02010600030101010101" pitchFamily="2" charset="-122"/>
              <a:buAutoNum type="circleNumDbPlain"/>
              <a:tabLst>
                <a:tab pos="1028700" algn="l"/>
              </a:tabLst>
            </a:pPr>
            <a:r>
              <a:rPr lang="zh-CN" altLang="zh-CN" sz="1600" kern="100" dirty="0" smtClean="0">
                <a:latin typeface="微软雅黑" panose="020B0503020204020204" pitchFamily="34" charset="-122"/>
                <a:ea typeface="微软雅黑" panose="020B0503020204020204" pitchFamily="34" charset="-122"/>
              </a:rPr>
              <a:t>企业法人</a:t>
            </a:r>
            <a:r>
              <a:rPr lang="zh-CN" altLang="zh-CN" sz="1600" kern="100" dirty="0">
                <a:latin typeface="微软雅黑" panose="020B0503020204020204" pitchFamily="34" charset="-122"/>
                <a:ea typeface="微软雅黑" panose="020B0503020204020204" pitchFamily="34" charset="-122"/>
              </a:rPr>
              <a:t>代表身份证复印件（正反面、加盖公司章）</a:t>
            </a:r>
          </a:p>
          <a:p>
            <a:pPr marL="742950" lvl="1" indent="-285750" algn="just">
              <a:lnSpc>
                <a:spcPct val="150000"/>
              </a:lnSpc>
              <a:spcAft>
                <a:spcPts val="0"/>
              </a:spcAft>
              <a:buSzPts val="1200"/>
              <a:buFont typeface="宋体" panose="02010600030101010101" pitchFamily="2" charset="-122"/>
              <a:buAutoNum type="circleNumDbPlain"/>
              <a:tabLst>
                <a:tab pos="1028700" algn="l"/>
              </a:tabLst>
            </a:pPr>
            <a:r>
              <a:rPr lang="zh-CN" altLang="zh-CN" sz="1600" kern="100" dirty="0">
                <a:latin typeface="微软雅黑" panose="020B0503020204020204" pitchFamily="34" charset="-122"/>
                <a:ea typeface="微软雅黑" panose="020B0503020204020204" pitchFamily="34" charset="-122"/>
              </a:rPr>
              <a:t>最近三年的申请</a:t>
            </a:r>
            <a:r>
              <a:rPr lang="zh-CN" altLang="zh-CN" sz="1600" kern="100" dirty="0" smtClean="0">
                <a:latin typeface="微软雅黑" panose="020B0503020204020204" pitchFamily="34" charset="-122"/>
                <a:ea typeface="微软雅黑" panose="020B0503020204020204" pitchFamily="34" charset="-122"/>
              </a:rPr>
              <a:t>公司资产负债表</a:t>
            </a:r>
            <a:r>
              <a:rPr lang="zh-CN" altLang="zh-CN" sz="1600" kern="100" dirty="0">
                <a:latin typeface="微软雅黑" panose="020B0503020204020204" pitchFamily="34" charset="-122"/>
                <a:ea typeface="微软雅黑" panose="020B0503020204020204" pitchFamily="34" charset="-122"/>
              </a:rPr>
              <a:t>、损益表</a:t>
            </a:r>
            <a:r>
              <a:rPr lang="zh-CN" altLang="zh-CN" sz="1600" kern="100" dirty="0" smtClean="0">
                <a:latin typeface="微软雅黑" panose="020B0503020204020204" pitchFamily="34" charset="-122"/>
                <a:ea typeface="微软雅黑" panose="020B0503020204020204" pitchFamily="34" charset="-122"/>
              </a:rPr>
              <a:t>及</a:t>
            </a:r>
            <a:r>
              <a:rPr lang="zh-CN" altLang="en-US" sz="1600" kern="100" dirty="0" smtClean="0">
                <a:latin typeface="微软雅黑" panose="020B0503020204020204" pitchFamily="34" charset="-122"/>
                <a:ea typeface="微软雅黑" panose="020B0503020204020204" pitchFamily="34" charset="-122"/>
              </a:rPr>
              <a:t>现金流量表</a:t>
            </a:r>
            <a:r>
              <a:rPr lang="zh-CN" altLang="zh-CN" sz="1600" kern="100" dirty="0" smtClean="0">
                <a:latin typeface="微软雅黑" panose="020B0503020204020204" pitchFamily="34" charset="-122"/>
                <a:ea typeface="微软雅黑" panose="020B0503020204020204" pitchFamily="34" charset="-122"/>
              </a:rPr>
              <a:t>（加盖公章</a:t>
            </a:r>
            <a:r>
              <a:rPr lang="zh-CN" altLang="zh-CN" sz="1600" kern="100" dirty="0">
                <a:latin typeface="微软雅黑" panose="020B0503020204020204" pitchFamily="34" charset="-122"/>
                <a:ea typeface="微软雅黑" panose="020B0503020204020204" pitchFamily="34" charset="-122"/>
              </a:rPr>
              <a:t>）</a:t>
            </a:r>
          </a:p>
          <a:p>
            <a:pPr marL="742950" lvl="1" indent="-285750" algn="just">
              <a:lnSpc>
                <a:spcPct val="150000"/>
              </a:lnSpc>
              <a:buSzPts val="1200"/>
              <a:buFont typeface="宋体" panose="02010600030101010101" pitchFamily="2" charset="-122"/>
              <a:buAutoNum type="circleNumDbPlain"/>
              <a:tabLst>
                <a:tab pos="1028700" algn="l"/>
              </a:tabLst>
            </a:pPr>
            <a:r>
              <a:rPr lang="zh-CN" altLang="en-US" sz="1600" kern="100" dirty="0" smtClean="0">
                <a:latin typeface="微软雅黑" panose="020B0503020204020204" pitchFamily="34" charset="-122"/>
                <a:ea typeface="微软雅黑" panose="020B0503020204020204" pitchFamily="34" charset="-122"/>
              </a:rPr>
              <a:t>建议</a:t>
            </a:r>
            <a:r>
              <a:rPr lang="zh-CN" altLang="en-US" sz="1600" kern="100" dirty="0">
                <a:latin typeface="微软雅黑" panose="020B0503020204020204" pitchFamily="34" charset="-122"/>
                <a:ea typeface="微软雅黑" panose="020B0503020204020204" pitchFamily="34" charset="-122"/>
              </a:rPr>
              <a:t>提供</a:t>
            </a:r>
            <a:r>
              <a:rPr lang="zh-CN" altLang="zh-CN" sz="1600" kern="100" dirty="0">
                <a:latin typeface="微软雅黑" panose="020B0503020204020204" pitchFamily="34" charset="-122"/>
                <a:ea typeface="微软雅黑" panose="020B0503020204020204" pitchFamily="34" charset="-122"/>
              </a:rPr>
              <a:t>企业信用</a:t>
            </a:r>
            <a:r>
              <a:rPr lang="zh-CN" altLang="zh-CN" sz="1600" kern="100" dirty="0" smtClean="0">
                <a:latin typeface="微软雅黑" panose="020B0503020204020204" pitchFamily="34" charset="-122"/>
                <a:ea typeface="微软雅黑" panose="020B0503020204020204" pitchFamily="34" charset="-122"/>
              </a:rPr>
              <a:t>报告</a:t>
            </a:r>
            <a:r>
              <a:rPr lang="zh-CN" altLang="en-US" sz="1600" kern="100" dirty="0" smtClean="0">
                <a:latin typeface="微软雅黑" panose="020B0503020204020204" pitchFamily="34" charset="-122"/>
                <a:ea typeface="微软雅黑" panose="020B0503020204020204" pitchFamily="34" charset="-122"/>
              </a:rPr>
              <a:t>、</a:t>
            </a:r>
            <a:r>
              <a:rPr lang="zh-CN" altLang="zh-CN" sz="1600" kern="100" dirty="0">
                <a:latin typeface="微软雅黑" panose="020B0503020204020204" pitchFamily="34" charset="-122"/>
                <a:ea typeface="微软雅黑" panose="020B0503020204020204" pitchFamily="34" charset="-122"/>
              </a:rPr>
              <a:t>最近三年的申请公司</a:t>
            </a:r>
            <a:r>
              <a:rPr lang="zh-CN" altLang="zh-CN" sz="1600" kern="100" dirty="0" smtClean="0">
                <a:latin typeface="微软雅黑" panose="020B0503020204020204" pitchFamily="34" charset="-122"/>
                <a:ea typeface="微软雅黑" panose="020B0503020204020204" pitchFamily="34" charset="-122"/>
              </a:rPr>
              <a:t>审计报告</a:t>
            </a:r>
            <a:endParaRPr lang="en-US" altLang="zh-CN" sz="1600" kern="100" dirty="0" smtClean="0">
              <a:latin typeface="微软雅黑" panose="020B0503020204020204" pitchFamily="34" charset="-122"/>
              <a:ea typeface="微软雅黑" panose="020B0503020204020204" pitchFamily="34" charset="-122"/>
            </a:endParaRPr>
          </a:p>
          <a:p>
            <a:pPr marL="742950" lvl="1" indent="-285750" algn="just">
              <a:lnSpc>
                <a:spcPct val="150000"/>
              </a:lnSpc>
              <a:spcAft>
                <a:spcPts val="0"/>
              </a:spcAft>
              <a:buSzPts val="1200"/>
              <a:buFont typeface="宋体" panose="02010600030101010101" pitchFamily="2" charset="-122"/>
              <a:buAutoNum type="circleNumDbPlain"/>
              <a:tabLst>
                <a:tab pos="1028700" algn="l"/>
              </a:tabLst>
            </a:pPr>
            <a:r>
              <a:rPr lang="zh-CN" altLang="zh-CN" sz="1600" kern="100" dirty="0" smtClean="0">
                <a:latin typeface="微软雅黑" panose="020B0503020204020204" pitchFamily="34" charset="-122"/>
                <a:ea typeface="微软雅黑" panose="020B0503020204020204" pitchFamily="34" charset="-122"/>
              </a:rPr>
              <a:t>建议</a:t>
            </a:r>
            <a:r>
              <a:rPr lang="zh-CN" altLang="zh-CN" sz="1600" kern="100" dirty="0">
                <a:latin typeface="微软雅黑" panose="020B0503020204020204" pitchFamily="34" charset="-122"/>
                <a:ea typeface="微软雅黑" panose="020B0503020204020204" pitchFamily="34" charset="-122"/>
              </a:rPr>
              <a:t>提供资金证明</a:t>
            </a:r>
          </a:p>
          <a:p>
            <a:pPr marL="742950" lvl="1" indent="-285750" algn="just">
              <a:lnSpc>
                <a:spcPct val="150000"/>
              </a:lnSpc>
              <a:spcAft>
                <a:spcPts val="0"/>
              </a:spcAft>
              <a:buSzPts val="1200"/>
              <a:buFont typeface="宋体" panose="02010600030101010101" pitchFamily="2" charset="-122"/>
              <a:buAutoNum type="circleNumDbPlain"/>
              <a:tabLst>
                <a:tab pos="1028700" algn="l"/>
              </a:tabLst>
            </a:pPr>
            <a:r>
              <a:rPr lang="zh-CN" altLang="zh-CN" sz="1600" kern="100" dirty="0" smtClean="0">
                <a:latin typeface="微软雅黑" panose="020B0503020204020204" pitchFamily="34" charset="-122"/>
                <a:ea typeface="微软雅黑" panose="020B0503020204020204" pitchFamily="34" charset="-122"/>
              </a:rPr>
              <a:t>请</a:t>
            </a:r>
            <a:r>
              <a:rPr lang="zh-CN" altLang="zh-CN" sz="1600" kern="100" dirty="0">
                <a:latin typeface="微软雅黑" panose="020B0503020204020204" pitchFamily="34" charset="-122"/>
                <a:ea typeface="微软雅黑" panose="020B0503020204020204" pitchFamily="34" charset="-122"/>
              </a:rPr>
              <a:t>提供能全面反映现有经营场地的照片</a:t>
            </a:r>
            <a:r>
              <a:rPr lang="zh-CN" altLang="zh-CN" sz="1600" kern="100" dirty="0" smtClean="0">
                <a:latin typeface="微软雅黑" panose="020B0503020204020204" pitchFamily="34" charset="-122"/>
                <a:ea typeface="微软雅黑" panose="020B0503020204020204" pitchFamily="34" charset="-122"/>
              </a:rPr>
              <a:t>（</a:t>
            </a:r>
            <a:r>
              <a:rPr lang="zh-CN" altLang="zh-CN" sz="1600" kern="100" dirty="0">
                <a:latin typeface="微软雅黑" panose="020B0503020204020204" pitchFamily="34" charset="-122"/>
                <a:ea typeface="微软雅黑" panose="020B0503020204020204" pitchFamily="34" charset="-122"/>
              </a:rPr>
              <a:t>请插入文档</a:t>
            </a:r>
            <a:r>
              <a:rPr lang="zh-CN" altLang="zh-CN" sz="1600" kern="100" dirty="0" smtClean="0">
                <a:latin typeface="微软雅黑" panose="020B0503020204020204" pitchFamily="34" charset="-122"/>
                <a:ea typeface="微软雅黑" panose="020B0503020204020204" pitchFamily="34" charset="-122"/>
              </a:rPr>
              <a:t>内）</a:t>
            </a:r>
            <a:endParaRPr lang="en-US" altLang="zh-CN" sz="1600" kern="100" dirty="0">
              <a:latin typeface="微软雅黑" panose="020B0503020204020204" pitchFamily="34" charset="-122"/>
              <a:ea typeface="微软雅黑" panose="020B0503020204020204" pitchFamily="34" charset="-122"/>
            </a:endParaRPr>
          </a:p>
          <a:p>
            <a:pPr marL="742950" lvl="1" indent="-285750" algn="just">
              <a:lnSpc>
                <a:spcPct val="150000"/>
              </a:lnSpc>
              <a:spcAft>
                <a:spcPts val="0"/>
              </a:spcAft>
              <a:buSzPts val="1200"/>
              <a:buFont typeface="宋体" panose="02010600030101010101" pitchFamily="2" charset="-122"/>
              <a:buAutoNum type="circleNumDbPlain"/>
              <a:tabLst>
                <a:tab pos="1028700" algn="l"/>
              </a:tabLst>
            </a:pPr>
            <a:r>
              <a:rPr lang="zh-CN" altLang="zh-CN" sz="1600" kern="100" dirty="0" smtClean="0">
                <a:latin typeface="微软雅黑" panose="020B0503020204020204" pitchFamily="34" charset="-122"/>
                <a:ea typeface="微软雅黑" panose="020B0503020204020204" pitchFamily="34" charset="-122"/>
              </a:rPr>
              <a:t>计划</a:t>
            </a:r>
            <a:r>
              <a:rPr lang="zh-CN" altLang="zh-CN" sz="1600" kern="100" dirty="0" smtClean="0">
                <a:latin typeface="微软雅黑" panose="020B0503020204020204" pitchFamily="34" charset="-122"/>
                <a:ea typeface="微软雅黑" panose="020B0503020204020204" pitchFamily="34" charset="-122"/>
              </a:rPr>
              <a:t>建设</a:t>
            </a:r>
            <a:r>
              <a:rPr lang="zh-CN" altLang="en-US" sz="1600" kern="100" dirty="0" smtClean="0">
                <a:latin typeface="微软雅黑" panose="020B0503020204020204" pitchFamily="34" charset="-122"/>
                <a:ea typeface="微软雅黑" panose="020B0503020204020204" pitchFamily="34" charset="-122"/>
              </a:rPr>
              <a:t>创维汽车</a:t>
            </a:r>
            <a:r>
              <a:rPr lang="en-US" altLang="zh-CN" sz="1600" kern="100" dirty="0">
                <a:latin typeface="微软雅黑" panose="020B0503020204020204" pitchFamily="34" charset="-122"/>
                <a:ea typeface="微软雅黑" panose="020B0503020204020204" pitchFamily="34" charset="-122"/>
              </a:rPr>
              <a:t>4S</a:t>
            </a:r>
            <a:r>
              <a:rPr lang="zh-CN" altLang="en-US" sz="1600" kern="100" dirty="0">
                <a:latin typeface="微软雅黑" panose="020B0503020204020204" pitchFamily="34" charset="-122"/>
                <a:ea typeface="微软雅黑" panose="020B0503020204020204" pitchFamily="34" charset="-122"/>
              </a:rPr>
              <a:t>店</a:t>
            </a:r>
            <a:r>
              <a:rPr lang="zh-CN" altLang="zh-CN" sz="1600" kern="100" dirty="0" smtClean="0">
                <a:latin typeface="微软雅黑" panose="020B0503020204020204" pitchFamily="34" charset="-122"/>
                <a:ea typeface="微软雅黑" panose="020B0503020204020204" pitchFamily="34" charset="-122"/>
              </a:rPr>
              <a:t>的</a:t>
            </a:r>
            <a:r>
              <a:rPr lang="zh-CN" altLang="zh-CN" sz="1600" kern="100" dirty="0">
                <a:latin typeface="微软雅黑" panose="020B0503020204020204" pitchFamily="34" charset="-122"/>
                <a:ea typeface="微软雅黑" panose="020B0503020204020204" pitchFamily="34" charset="-122"/>
              </a:rPr>
              <a:t>场地产权或租赁证明复印件、土地政府规划</a:t>
            </a:r>
            <a:r>
              <a:rPr lang="zh-CN" altLang="zh-CN" sz="1600" kern="100" dirty="0" smtClean="0">
                <a:latin typeface="微软雅黑" panose="020B0503020204020204" pitchFamily="34" charset="-122"/>
                <a:ea typeface="微软雅黑" panose="020B0503020204020204" pitchFamily="34" charset="-122"/>
              </a:rPr>
              <a:t>文件</a:t>
            </a:r>
          </a:p>
          <a:p>
            <a:pPr marL="800100" lvl="1" indent="-342900" algn="just">
              <a:lnSpc>
                <a:spcPct val="150000"/>
              </a:lnSpc>
              <a:spcAft>
                <a:spcPts val="0"/>
              </a:spcAft>
              <a:buSzPts val="1200"/>
              <a:buFont typeface="+mj-ea"/>
              <a:buAutoNum type="circleNumDbPlain"/>
              <a:tabLst>
                <a:tab pos="1028700" algn="l"/>
              </a:tabLst>
            </a:pPr>
            <a:r>
              <a:rPr lang="zh-CN" altLang="zh-CN" sz="1600" kern="100" dirty="0" smtClean="0">
                <a:latin typeface="微软雅黑" panose="020B0503020204020204" pitchFamily="34" charset="-122"/>
                <a:ea typeface="微软雅黑" panose="020B0503020204020204" pitchFamily="34" charset="-122"/>
              </a:rPr>
              <a:t>贵公司认为有必要提供的其它资料</a:t>
            </a:r>
            <a:endParaRPr lang="zh-CN" altLang="zh-CN" sz="1600" kern="100" dirty="0">
              <a:latin typeface="微软雅黑" panose="020B0503020204020204" pitchFamily="34" charset="-122"/>
              <a:ea typeface="微软雅黑" panose="020B0503020204020204" pitchFamily="34" charset="-122"/>
            </a:endParaRPr>
          </a:p>
        </p:txBody>
      </p:sp>
      <p:sp>
        <p:nvSpPr>
          <p:cNvPr id="4" name="矩形 3"/>
          <p:cNvSpPr/>
          <p:nvPr/>
        </p:nvSpPr>
        <p:spPr>
          <a:xfrm>
            <a:off x="594778" y="187337"/>
            <a:ext cx="646331" cy="368300"/>
          </a:xfrm>
          <a:prstGeom prst="rect">
            <a:avLst/>
          </a:prstGeom>
          <a:noFill/>
          <a:ln w="9525">
            <a:noFill/>
            <a:miter lim="800000"/>
          </a:ln>
        </p:spPr>
        <p:txBody>
          <a:bodyPr wrap="square">
            <a:spAutoFit/>
          </a:bodyPr>
          <a:lstStyle/>
          <a:p>
            <a:pPr eaLnBrk="0" hangingPunct="0"/>
            <a:r>
              <a:rPr lang="zh-CN" altLang="zh-CN" b="1" dirty="0">
                <a:latin typeface="微软雅黑" panose="020B0503020204020204" pitchFamily="34" charset="-122"/>
                <a:ea typeface="微软雅黑" panose="020B0503020204020204" pitchFamily="34" charset="-122"/>
              </a:rPr>
              <a:t>附表</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9"/>
          <p:cNvSpPr txBox="1">
            <a:spLocks noChangeArrowheads="1"/>
          </p:cNvSpPr>
          <p:nvPr/>
        </p:nvSpPr>
        <p:spPr bwMode="auto">
          <a:xfrm>
            <a:off x="253816" y="246805"/>
            <a:ext cx="5760726" cy="368300"/>
          </a:xfrm>
          <a:prstGeom prst="rect">
            <a:avLst/>
          </a:prstGeom>
          <a:noFill/>
          <a:ln w="9525">
            <a:noFill/>
            <a:miter lim="800000"/>
          </a:ln>
        </p:spPr>
        <p:txBody>
          <a:bodyPr wrap="square">
            <a:spAutoFit/>
          </a:bodyPr>
          <a:lstStyle>
            <a:defPPr>
              <a:defRPr lang="zh-CN"/>
            </a:defPPr>
            <a:lvl1pPr eaLnBrk="0" hangingPunct="0">
              <a:defRPr b="1">
                <a:latin typeface="微软雅黑" panose="020B0503020204020204" pitchFamily="34" charset="-122"/>
                <a:ea typeface="微软雅黑" panose="020B0503020204020204" pitchFamily="34" charset="-122"/>
              </a:defRPr>
            </a:lvl1pPr>
          </a:lstStyle>
          <a:p>
            <a:r>
              <a:rPr lang="zh-CN" altLang="en-US" dirty="0"/>
              <a:t>需提交的资料</a:t>
            </a:r>
            <a:r>
              <a:rPr lang="zh-CN" altLang="en-US" sz="1600" b="0" dirty="0"/>
              <a:t>（如资料较多，可自行增加页</a:t>
            </a:r>
            <a:r>
              <a:rPr lang="zh-CN" altLang="en-US" b="0" dirty="0"/>
              <a:t>）</a:t>
            </a:r>
          </a:p>
        </p:txBody>
      </p:sp>
      <p:sp>
        <p:nvSpPr>
          <p:cNvPr id="3" name="矩形 2"/>
          <p:cNvSpPr/>
          <p:nvPr/>
        </p:nvSpPr>
        <p:spPr>
          <a:xfrm>
            <a:off x="1111493" y="1153726"/>
            <a:ext cx="1854991" cy="368300"/>
          </a:xfrm>
          <a:prstGeom prst="rect">
            <a:avLst/>
          </a:prstGeom>
        </p:spPr>
        <p:txBody>
          <a:bodyPr wrap="square">
            <a:spAutoFit/>
          </a:bodyPr>
          <a:lstStyle/>
          <a:p>
            <a:r>
              <a:rPr lang="zh-CN" altLang="en-US" dirty="0">
                <a:solidFill>
                  <a:srgbClr val="000000"/>
                </a:solidFill>
                <a:latin typeface="微软雅黑" panose="020B0503020204020204" pitchFamily="34" charset="-122"/>
                <a:ea typeface="微软雅黑" panose="020B0503020204020204" pitchFamily="34" charset="-122"/>
              </a:rPr>
              <a:t>公司营业执照</a:t>
            </a:r>
          </a:p>
        </p:txBody>
      </p:sp>
      <p:sp>
        <p:nvSpPr>
          <p:cNvPr id="4" name="矩形 3"/>
          <p:cNvSpPr/>
          <p:nvPr/>
        </p:nvSpPr>
        <p:spPr bwMode="auto">
          <a:xfrm>
            <a:off x="379230" y="1601490"/>
            <a:ext cx="3171043" cy="4432565"/>
          </a:xfrm>
          <a:prstGeom prst="rect">
            <a:avLst/>
          </a:prstGeom>
          <a:no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5" name="矩形 4"/>
          <p:cNvSpPr/>
          <p:nvPr/>
        </p:nvSpPr>
        <p:spPr>
          <a:xfrm>
            <a:off x="4851166" y="1153726"/>
            <a:ext cx="2326752" cy="368300"/>
          </a:xfrm>
          <a:prstGeom prst="rect">
            <a:avLst/>
          </a:prstGeom>
        </p:spPr>
        <p:txBody>
          <a:bodyPr wrap="square">
            <a:spAutoFit/>
          </a:bodyPr>
          <a:lstStyle/>
          <a:p>
            <a:r>
              <a:rPr lang="zh-CN" altLang="en-US" dirty="0">
                <a:solidFill>
                  <a:srgbClr val="000000"/>
                </a:solidFill>
                <a:latin typeface="微软雅黑" panose="020B0503020204020204" pitchFamily="34" charset="-122"/>
                <a:ea typeface="微软雅黑" panose="020B0503020204020204" pitchFamily="34" charset="-122"/>
              </a:rPr>
              <a:t>公司股比关系证明</a:t>
            </a:r>
          </a:p>
        </p:txBody>
      </p:sp>
      <p:sp>
        <p:nvSpPr>
          <p:cNvPr id="6" name="矩形 5"/>
          <p:cNvSpPr/>
          <p:nvPr/>
        </p:nvSpPr>
        <p:spPr bwMode="auto">
          <a:xfrm>
            <a:off x="4279937" y="1601490"/>
            <a:ext cx="3171043" cy="4432565"/>
          </a:xfrm>
          <a:prstGeom prst="rect">
            <a:avLst/>
          </a:prstGeom>
          <a:no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 name="矩形 6"/>
          <p:cNvSpPr/>
          <p:nvPr/>
        </p:nvSpPr>
        <p:spPr>
          <a:xfrm>
            <a:off x="9073389" y="1153726"/>
            <a:ext cx="1712295" cy="368300"/>
          </a:xfrm>
          <a:prstGeom prst="rect">
            <a:avLst/>
          </a:prstGeom>
        </p:spPr>
        <p:txBody>
          <a:bodyPr wrap="square">
            <a:spAutoFit/>
          </a:bodyPr>
          <a:lstStyle/>
          <a:p>
            <a:r>
              <a:rPr lang="zh-CN" altLang="en-US" dirty="0">
                <a:solidFill>
                  <a:srgbClr val="000000"/>
                </a:solidFill>
                <a:latin typeface="微软雅黑" panose="020B0503020204020204" pitchFamily="34" charset="-122"/>
                <a:ea typeface="微软雅黑" panose="020B0503020204020204" pitchFamily="34" charset="-122"/>
              </a:rPr>
              <a:t>维修资质证明</a:t>
            </a:r>
          </a:p>
        </p:txBody>
      </p:sp>
      <p:sp>
        <p:nvSpPr>
          <p:cNvPr id="8" name="矩形 7"/>
          <p:cNvSpPr/>
          <p:nvPr/>
        </p:nvSpPr>
        <p:spPr bwMode="auto">
          <a:xfrm>
            <a:off x="8344016" y="1601490"/>
            <a:ext cx="3171043" cy="4432565"/>
          </a:xfrm>
          <a:prstGeom prst="rect">
            <a:avLst/>
          </a:prstGeom>
          <a:no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9"/>
          <p:cNvSpPr txBox="1">
            <a:spLocks noChangeArrowheads="1"/>
          </p:cNvSpPr>
          <p:nvPr/>
        </p:nvSpPr>
        <p:spPr bwMode="auto">
          <a:xfrm>
            <a:off x="253816" y="246805"/>
            <a:ext cx="5760726" cy="368300"/>
          </a:xfrm>
          <a:prstGeom prst="rect">
            <a:avLst/>
          </a:prstGeom>
          <a:noFill/>
          <a:ln w="9525">
            <a:noFill/>
            <a:miter lim="800000"/>
          </a:ln>
        </p:spPr>
        <p:txBody>
          <a:bodyPr wrap="square">
            <a:spAutoFit/>
          </a:bodyPr>
          <a:lstStyle>
            <a:defPPr>
              <a:defRPr lang="zh-CN"/>
            </a:defPPr>
            <a:lvl1pPr eaLnBrk="0" hangingPunct="0">
              <a:defRPr b="1">
                <a:latin typeface="微软雅黑" panose="020B0503020204020204" pitchFamily="34" charset="-122"/>
                <a:ea typeface="微软雅黑" panose="020B0503020204020204" pitchFamily="34" charset="-122"/>
              </a:defRPr>
            </a:lvl1pPr>
          </a:lstStyle>
          <a:p>
            <a:r>
              <a:rPr lang="zh-CN" altLang="en-US" dirty="0"/>
              <a:t>需提交的资料</a:t>
            </a:r>
            <a:r>
              <a:rPr lang="zh-CN" altLang="en-US" sz="1600" b="0" dirty="0"/>
              <a:t>（如资料较多，可自行增加页</a:t>
            </a:r>
            <a:r>
              <a:rPr lang="zh-CN" altLang="en-US" b="0" dirty="0"/>
              <a:t>）</a:t>
            </a:r>
          </a:p>
        </p:txBody>
      </p:sp>
      <p:sp>
        <p:nvSpPr>
          <p:cNvPr id="3" name="矩形 2"/>
          <p:cNvSpPr/>
          <p:nvPr/>
        </p:nvSpPr>
        <p:spPr>
          <a:xfrm>
            <a:off x="379230" y="1003601"/>
            <a:ext cx="3257105" cy="368300"/>
          </a:xfrm>
          <a:prstGeom prst="rect">
            <a:avLst/>
          </a:prstGeom>
        </p:spPr>
        <p:txBody>
          <a:bodyPr wrap="square">
            <a:spAutoFit/>
          </a:bodyPr>
          <a:lstStyle/>
          <a:p>
            <a:r>
              <a:rPr lang="zh-CN" altLang="en-US" dirty="0">
                <a:solidFill>
                  <a:srgbClr val="000000"/>
                </a:solidFill>
                <a:latin typeface="微软雅黑" panose="020B0503020204020204" pitchFamily="34" charset="-122"/>
                <a:ea typeface="微软雅黑" panose="020B0503020204020204" pitchFamily="34" charset="-122"/>
              </a:rPr>
              <a:t>房产证或者房屋租赁协议</a:t>
            </a:r>
            <a:r>
              <a:rPr lang="en-US" altLang="zh-CN" dirty="0">
                <a:solidFill>
                  <a:srgbClr val="000000"/>
                </a:solidFill>
                <a:latin typeface="微软雅黑" panose="020B0503020204020204" pitchFamily="34" charset="-122"/>
                <a:ea typeface="微软雅黑" panose="020B0503020204020204" pitchFamily="34" charset="-122"/>
              </a:rPr>
              <a:t>1</a:t>
            </a:r>
            <a:r>
              <a:rPr lang="zh-CN" altLang="en-US" dirty="0">
                <a:solidFill>
                  <a:srgbClr val="000000"/>
                </a:solidFill>
                <a:latin typeface="微软雅黑" panose="020B0503020204020204" pitchFamily="34" charset="-122"/>
                <a:ea typeface="微软雅黑" panose="020B0503020204020204" pitchFamily="34" charset="-122"/>
              </a:rPr>
              <a:t>页</a:t>
            </a:r>
          </a:p>
        </p:txBody>
      </p:sp>
      <p:sp>
        <p:nvSpPr>
          <p:cNvPr id="4" name="矩形 3"/>
          <p:cNvSpPr/>
          <p:nvPr/>
        </p:nvSpPr>
        <p:spPr bwMode="auto">
          <a:xfrm>
            <a:off x="379230" y="1451365"/>
            <a:ext cx="3171043" cy="4432565"/>
          </a:xfrm>
          <a:prstGeom prst="rect">
            <a:avLst/>
          </a:prstGeom>
          <a:no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5" name="矩形 4"/>
          <p:cNvSpPr/>
          <p:nvPr/>
        </p:nvSpPr>
        <p:spPr>
          <a:xfrm>
            <a:off x="4228374" y="1003601"/>
            <a:ext cx="3222606" cy="368300"/>
          </a:xfrm>
          <a:prstGeom prst="rect">
            <a:avLst/>
          </a:prstGeom>
        </p:spPr>
        <p:txBody>
          <a:bodyPr wrap="square">
            <a:spAutoFit/>
          </a:bodyPr>
          <a:lstStyle/>
          <a:p>
            <a:r>
              <a:rPr lang="zh-CN" altLang="en-US" dirty="0">
                <a:solidFill>
                  <a:srgbClr val="000000"/>
                </a:solidFill>
                <a:latin typeface="微软雅黑" panose="020B0503020204020204" pitchFamily="34" charset="-122"/>
                <a:ea typeface="微软雅黑" panose="020B0503020204020204" pitchFamily="34" charset="-122"/>
              </a:rPr>
              <a:t>房产证或者房屋租赁协议</a:t>
            </a:r>
            <a:r>
              <a:rPr lang="en-US" altLang="zh-CN" dirty="0">
                <a:solidFill>
                  <a:srgbClr val="000000"/>
                </a:solidFill>
                <a:latin typeface="微软雅黑" panose="020B0503020204020204" pitchFamily="34" charset="-122"/>
                <a:ea typeface="微软雅黑" panose="020B0503020204020204" pitchFamily="34" charset="-122"/>
              </a:rPr>
              <a:t>2</a:t>
            </a:r>
            <a:r>
              <a:rPr lang="zh-CN" altLang="en-US" dirty="0">
                <a:solidFill>
                  <a:srgbClr val="000000"/>
                </a:solidFill>
                <a:latin typeface="微软雅黑" panose="020B0503020204020204" pitchFamily="34" charset="-122"/>
                <a:ea typeface="微软雅黑" panose="020B0503020204020204" pitchFamily="34" charset="-122"/>
              </a:rPr>
              <a:t>页</a:t>
            </a:r>
          </a:p>
        </p:txBody>
      </p:sp>
      <p:sp>
        <p:nvSpPr>
          <p:cNvPr id="6" name="矩形 5"/>
          <p:cNvSpPr/>
          <p:nvPr/>
        </p:nvSpPr>
        <p:spPr bwMode="auto">
          <a:xfrm>
            <a:off x="4279937" y="1451365"/>
            <a:ext cx="3171043" cy="4432565"/>
          </a:xfrm>
          <a:prstGeom prst="rect">
            <a:avLst/>
          </a:prstGeom>
          <a:no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 name="矩形 6"/>
          <p:cNvSpPr/>
          <p:nvPr/>
        </p:nvSpPr>
        <p:spPr>
          <a:xfrm>
            <a:off x="8344017" y="1003601"/>
            <a:ext cx="3171042" cy="368300"/>
          </a:xfrm>
          <a:prstGeom prst="rect">
            <a:avLst/>
          </a:prstGeom>
        </p:spPr>
        <p:txBody>
          <a:bodyPr wrap="square">
            <a:spAutoFit/>
          </a:bodyPr>
          <a:lstStyle/>
          <a:p>
            <a:r>
              <a:rPr lang="zh-CN" altLang="en-US" dirty="0">
                <a:solidFill>
                  <a:srgbClr val="000000"/>
                </a:solidFill>
                <a:latin typeface="微软雅黑" panose="020B0503020204020204" pitchFamily="34" charset="-122"/>
                <a:ea typeface="微软雅黑" panose="020B0503020204020204" pitchFamily="34" charset="-122"/>
              </a:rPr>
              <a:t>房产证或者房屋租赁协议</a:t>
            </a:r>
            <a:r>
              <a:rPr lang="en-US" altLang="zh-CN" dirty="0">
                <a:solidFill>
                  <a:srgbClr val="000000"/>
                </a:solidFill>
                <a:latin typeface="微软雅黑" panose="020B0503020204020204" pitchFamily="34" charset="-122"/>
                <a:ea typeface="微软雅黑" panose="020B0503020204020204" pitchFamily="34" charset="-122"/>
              </a:rPr>
              <a:t>3</a:t>
            </a:r>
            <a:r>
              <a:rPr lang="zh-CN" altLang="en-US" dirty="0">
                <a:solidFill>
                  <a:srgbClr val="000000"/>
                </a:solidFill>
                <a:latin typeface="微软雅黑" panose="020B0503020204020204" pitchFamily="34" charset="-122"/>
                <a:ea typeface="微软雅黑" panose="020B0503020204020204" pitchFamily="34" charset="-122"/>
              </a:rPr>
              <a:t>页</a:t>
            </a:r>
          </a:p>
        </p:txBody>
      </p:sp>
      <p:sp>
        <p:nvSpPr>
          <p:cNvPr id="8" name="矩形 7"/>
          <p:cNvSpPr/>
          <p:nvPr/>
        </p:nvSpPr>
        <p:spPr bwMode="auto">
          <a:xfrm>
            <a:off x="8344016" y="1451365"/>
            <a:ext cx="3171043" cy="4432565"/>
          </a:xfrm>
          <a:prstGeom prst="rect">
            <a:avLst/>
          </a:prstGeom>
          <a:no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9" name="文本框 8"/>
          <p:cNvSpPr txBox="1"/>
          <p:nvPr/>
        </p:nvSpPr>
        <p:spPr>
          <a:xfrm>
            <a:off x="499731" y="6103197"/>
            <a:ext cx="9282223" cy="368300"/>
          </a:xfrm>
          <a:prstGeom prst="rect">
            <a:avLst/>
          </a:prstGeom>
          <a:noFill/>
        </p:spPr>
        <p:txBody>
          <a:bodyPr wrap="square" rtlCol="0">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注：如场地为租赁，则申请方除提供租赁协议外，还须提供出租方的房产证</a:t>
            </a:r>
            <a:r>
              <a:rPr lang="en-US" altLang="zh-CN" b="1" dirty="0" smtClean="0">
                <a:solidFill>
                  <a:srgbClr val="FF0000"/>
                </a:solidFill>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土地证。</a:t>
            </a:r>
            <a:endParaRPr lang="zh-CN" altLang="en-US"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flipH="1">
            <a:off x="2080596" y="3378818"/>
            <a:ext cx="757737"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080596" y="3838649"/>
            <a:ext cx="2591075"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ïṧḷîḋé"/>
          <p:cNvSpPr txBox="1"/>
          <p:nvPr/>
        </p:nvSpPr>
        <p:spPr bwMode="auto">
          <a:xfrm>
            <a:off x="2759901" y="3213997"/>
            <a:ext cx="1911770" cy="65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chorCtr="0">
            <a:normAutofit fontScale="97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en-US" altLang="zh-CN" sz="4000" b="1" dirty="0" smtClean="0">
                <a:solidFill>
                  <a:srgbClr val="0069C8"/>
                </a:solidFill>
              </a:rPr>
              <a:t>Contents</a:t>
            </a:r>
            <a:endParaRPr lang="en-US" altLang="zh-CN" sz="4000" b="1" dirty="0">
              <a:solidFill>
                <a:srgbClr val="0069C8"/>
              </a:solidFill>
            </a:endParaRPr>
          </a:p>
        </p:txBody>
      </p:sp>
      <p:sp>
        <p:nvSpPr>
          <p:cNvPr id="34" name="íśľíḓé"/>
          <p:cNvSpPr txBox="1"/>
          <p:nvPr/>
        </p:nvSpPr>
        <p:spPr bwMode="auto">
          <a:xfrm>
            <a:off x="6206695" y="4208011"/>
            <a:ext cx="3610267" cy="350926"/>
          </a:xfrm>
          <a:prstGeom prst="rect">
            <a:avLst/>
          </a:prstGeom>
          <a:noFill/>
          <a:ln>
            <a:noFill/>
          </a:ln>
          <a:extLst>
            <a:ext uri="{909E8E84-426E-40DD-AFC4-6F175D3DCCD1}">
              <a14:hiddenFill xmlns:a14="http://schemas.microsoft.com/office/drawing/2010/main">
                <a:solidFill>
                  <a:srgbClr val="FFFFFF"/>
                </a:solidFill>
              </a14:hiddenFill>
            </a:ext>
          </a:extLst>
        </p:spPr>
        <p:txBody>
          <a:bodyPr wrap="none" lIns="90000" tIns="46800" rIns="90000" bIns="46800" anchor="b" anchorCtr="0">
            <a:noAutofit/>
          </a:bodyPr>
          <a:lstStyle>
            <a:defPPr>
              <a:defRPr lang="zh-CN"/>
            </a:defPPr>
            <a:lvl1pPr>
              <a:spcBef>
                <a:spcPct val="0"/>
              </a:spcBef>
              <a:defRPr sz="2400">
                <a:latin typeface="微软雅黑" panose="020B0503020204020204" pitchFamily="34" charset="-122"/>
                <a:ea typeface="微软雅黑" panose="020B0503020204020204" pitchFamily="34" charset="-122"/>
              </a:defRPr>
            </a:lvl1pPr>
          </a:lstStyle>
          <a:p>
            <a:r>
              <a:rPr lang="zh-CN" altLang="en-US" dirty="0"/>
              <a:t>拟建场地基本情况</a:t>
            </a:r>
          </a:p>
        </p:txBody>
      </p:sp>
      <p:sp>
        <p:nvSpPr>
          <p:cNvPr id="35" name="iŝḷiḓè"/>
          <p:cNvSpPr txBox="1"/>
          <p:nvPr/>
        </p:nvSpPr>
        <p:spPr>
          <a:xfrm>
            <a:off x="5350975" y="4101817"/>
            <a:ext cx="503663" cy="461665"/>
          </a:xfrm>
          <a:prstGeom prst="rect">
            <a:avLst/>
          </a:prstGeom>
          <a:noFill/>
        </p:spPr>
        <p:txBody>
          <a:bodyPr wrap="none" anchor="ctr">
            <a:noAutofit/>
          </a:bodyPr>
          <a:lstStyle/>
          <a:p>
            <a:pPr lvl="0" algn="ctr"/>
            <a:r>
              <a:rPr lang="en-US" altLang="zh-CN" sz="2400"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04</a:t>
            </a:r>
          </a:p>
        </p:txBody>
      </p:sp>
      <p:cxnSp>
        <p:nvCxnSpPr>
          <p:cNvPr id="36" name="直接连接符 35"/>
          <p:cNvCxnSpPr/>
          <p:nvPr/>
        </p:nvCxnSpPr>
        <p:spPr>
          <a:xfrm>
            <a:off x="5958658" y="4073043"/>
            <a:ext cx="0" cy="519214"/>
          </a:xfrm>
          <a:prstGeom prst="line">
            <a:avLst/>
          </a:prstGeom>
          <a:ln w="28575" cap="flat" cmpd="sng" algn="ctr">
            <a:solidFill>
              <a:schemeClr val="tx1">
                <a:lumMod val="65000"/>
                <a:lumOff val="3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íśľíḓé"/>
          <p:cNvSpPr txBox="1"/>
          <p:nvPr/>
        </p:nvSpPr>
        <p:spPr bwMode="auto">
          <a:xfrm>
            <a:off x="6206696" y="2588572"/>
            <a:ext cx="3610267" cy="350926"/>
          </a:xfrm>
          <a:prstGeom prst="rect">
            <a:avLst/>
          </a:prstGeom>
          <a:noFill/>
          <a:ln>
            <a:noFill/>
          </a:ln>
          <a:extLst>
            <a:ext uri="{909E8E84-426E-40DD-AFC4-6F175D3DCCD1}">
              <a14:hiddenFill xmlns:a14="http://schemas.microsoft.com/office/drawing/2010/main">
                <a:solidFill>
                  <a:srgbClr val="FFFFFF"/>
                </a:solidFill>
              </a14:hiddenFill>
            </a:ext>
          </a:extLst>
        </p:spPr>
        <p:txBody>
          <a:bodyPr wrap="none" lIns="90000" tIns="46800" rIns="90000" bIns="46800" anchor="b" anchorCtr="0">
            <a:noAutofit/>
          </a:bodyPr>
          <a:lstStyle>
            <a:defPPr>
              <a:defRPr lang="zh-CN"/>
            </a:defPPr>
            <a:lvl1pPr>
              <a:spcBef>
                <a:spcPct val="0"/>
              </a:spcBef>
              <a:defRPr sz="2400">
                <a:latin typeface="微软雅黑" panose="020B0503020204020204" pitchFamily="34" charset="-122"/>
                <a:ea typeface="微软雅黑" panose="020B0503020204020204" pitchFamily="34" charset="-122"/>
              </a:defRPr>
            </a:lvl1pPr>
          </a:lstStyle>
          <a:p>
            <a:r>
              <a:rPr lang="zh-CN" altLang="zh-CN" dirty="0"/>
              <a:t>申请公司主要投资人基本信息</a:t>
            </a:r>
            <a:endParaRPr lang="zh-CN" altLang="en-US" dirty="0"/>
          </a:p>
        </p:txBody>
      </p:sp>
      <p:sp>
        <p:nvSpPr>
          <p:cNvPr id="38" name="iŝḷiḓè"/>
          <p:cNvSpPr txBox="1"/>
          <p:nvPr/>
        </p:nvSpPr>
        <p:spPr>
          <a:xfrm>
            <a:off x="5350976" y="2495323"/>
            <a:ext cx="503663" cy="461665"/>
          </a:xfrm>
          <a:prstGeom prst="rect">
            <a:avLst/>
          </a:prstGeom>
          <a:noFill/>
        </p:spPr>
        <p:txBody>
          <a:bodyPr wrap="none" anchor="ctr">
            <a:noAutofit/>
          </a:bodyPr>
          <a:lstStyle/>
          <a:p>
            <a:pPr algn="ctr"/>
            <a:r>
              <a:rPr lang="en-US" altLang="zh-CN" sz="2400" dirty="0" smtClean="0">
                <a:solidFill>
                  <a:schemeClr val="tx1">
                    <a:lumMod val="65000"/>
                    <a:lumOff val="35000"/>
                  </a:schemeClr>
                </a:solidFill>
                <a:latin typeface="微软雅黑" panose="020B0503020204020204" pitchFamily="34" charset="-122"/>
                <a:ea typeface="微软雅黑" panose="020B0503020204020204" pitchFamily="34" charset="-122"/>
              </a:rPr>
              <a:t>02</a:t>
            </a:r>
            <a:endPar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9" name="直接连接符 38"/>
          <p:cNvCxnSpPr/>
          <p:nvPr/>
        </p:nvCxnSpPr>
        <p:spPr>
          <a:xfrm>
            <a:off x="5958659" y="2466549"/>
            <a:ext cx="0" cy="519214"/>
          </a:xfrm>
          <a:prstGeom prst="line">
            <a:avLst/>
          </a:prstGeom>
          <a:ln w="28575" cap="flat" cmpd="sng" algn="ctr">
            <a:solidFill>
              <a:schemeClr val="tx1">
                <a:lumMod val="65000"/>
                <a:lumOff val="3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íśľíḓé"/>
          <p:cNvSpPr txBox="1"/>
          <p:nvPr/>
        </p:nvSpPr>
        <p:spPr bwMode="auto">
          <a:xfrm>
            <a:off x="6206695" y="3391904"/>
            <a:ext cx="3610267" cy="350926"/>
          </a:xfrm>
          <a:prstGeom prst="rect">
            <a:avLst/>
          </a:prstGeom>
          <a:noFill/>
          <a:ln>
            <a:noFill/>
          </a:ln>
          <a:extLst>
            <a:ext uri="{909E8E84-426E-40DD-AFC4-6F175D3DCCD1}">
              <a14:hiddenFill xmlns:a14="http://schemas.microsoft.com/office/drawing/2010/main">
                <a:solidFill>
                  <a:srgbClr val="FFFFFF"/>
                </a:solidFill>
              </a14:hiddenFill>
            </a:ext>
          </a:extLst>
        </p:spPr>
        <p:txBody>
          <a:bodyPr wrap="none" lIns="90000" tIns="46800" rIns="90000" bIns="46800" anchor="b" anchorCtr="0">
            <a:noAutofit/>
          </a:bodyPr>
          <a:lstStyle>
            <a:defPPr>
              <a:defRPr lang="zh-CN"/>
            </a:defPPr>
            <a:lvl1pPr>
              <a:spcBef>
                <a:spcPct val="0"/>
              </a:spcBef>
              <a:defRPr sz="2400">
                <a:latin typeface="微软雅黑" panose="020B0503020204020204" pitchFamily="34" charset="-122"/>
                <a:ea typeface="微软雅黑" panose="020B0503020204020204" pitchFamily="34" charset="-122"/>
              </a:defRPr>
            </a:lvl1pPr>
          </a:lstStyle>
          <a:p>
            <a:r>
              <a:rPr lang="zh-CN" altLang="zh-CN" dirty="0"/>
              <a:t>申请公司</a:t>
            </a:r>
            <a:r>
              <a:rPr lang="zh-CN" altLang="en-US" dirty="0"/>
              <a:t>基本概况</a:t>
            </a:r>
          </a:p>
        </p:txBody>
      </p:sp>
      <p:sp>
        <p:nvSpPr>
          <p:cNvPr id="3" name="iŝḷiḓè"/>
          <p:cNvSpPr txBox="1"/>
          <p:nvPr/>
        </p:nvSpPr>
        <p:spPr>
          <a:xfrm>
            <a:off x="5350975" y="3281165"/>
            <a:ext cx="503663" cy="461665"/>
          </a:xfrm>
          <a:prstGeom prst="rect">
            <a:avLst/>
          </a:prstGeom>
          <a:noFill/>
        </p:spPr>
        <p:txBody>
          <a:bodyPr wrap="none" anchor="ctr">
            <a:noAutofit/>
          </a:bodyPr>
          <a:lstStyle/>
          <a:p>
            <a:pPr algn="ctr"/>
            <a:r>
              <a:rPr lang="en-US" altLang="zh-CN" sz="2400" dirty="0" smtClean="0">
                <a:solidFill>
                  <a:schemeClr val="tx1">
                    <a:lumMod val="65000"/>
                    <a:lumOff val="35000"/>
                  </a:schemeClr>
                </a:solidFill>
                <a:latin typeface="微软雅黑" panose="020B0503020204020204" pitchFamily="34" charset="-122"/>
                <a:ea typeface="微软雅黑" panose="020B0503020204020204" pitchFamily="34" charset="-122"/>
              </a:rPr>
              <a:t>03</a:t>
            </a:r>
            <a:endPar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5958658" y="3269796"/>
            <a:ext cx="0" cy="519214"/>
          </a:xfrm>
          <a:prstGeom prst="line">
            <a:avLst/>
          </a:prstGeom>
          <a:ln w="28575" cap="flat" cmpd="sng" algn="ctr">
            <a:solidFill>
              <a:schemeClr val="tx1">
                <a:lumMod val="65000"/>
                <a:lumOff val="3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íśľíḓé"/>
          <p:cNvSpPr txBox="1"/>
          <p:nvPr/>
        </p:nvSpPr>
        <p:spPr bwMode="auto">
          <a:xfrm>
            <a:off x="6206695" y="1809931"/>
            <a:ext cx="3610267" cy="350926"/>
          </a:xfrm>
          <a:prstGeom prst="rect">
            <a:avLst/>
          </a:prstGeom>
          <a:noFill/>
          <a:ln>
            <a:noFill/>
          </a:ln>
          <a:extLst>
            <a:ext uri="{909E8E84-426E-40DD-AFC4-6F175D3DCCD1}">
              <a14:hiddenFill xmlns:a14="http://schemas.microsoft.com/office/drawing/2010/main">
                <a:solidFill>
                  <a:srgbClr val="FFFFFF"/>
                </a:solidFill>
              </a14:hiddenFill>
            </a:ext>
          </a:extLst>
        </p:spPr>
        <p:txBody>
          <a:bodyPr wrap="none" lIns="90000" tIns="46800" rIns="90000" bIns="4680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sz="2400" dirty="0" smtClean="0">
                <a:latin typeface="微软雅黑" panose="020B0503020204020204" pitchFamily="34" charset="-122"/>
                <a:ea typeface="微软雅黑" panose="020B0503020204020204" pitchFamily="34" charset="-122"/>
              </a:rPr>
              <a:t>注意事项及申明</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iŝḷiḓè"/>
          <p:cNvSpPr txBox="1"/>
          <p:nvPr/>
        </p:nvSpPr>
        <p:spPr>
          <a:xfrm>
            <a:off x="5350975" y="1692077"/>
            <a:ext cx="503663" cy="461665"/>
          </a:xfrm>
          <a:prstGeom prst="rect">
            <a:avLst/>
          </a:prstGeom>
          <a:noFill/>
        </p:spPr>
        <p:txBody>
          <a:bodyPr wrap="none" anchor="ctr">
            <a:noAutofit/>
          </a:bodyPr>
          <a:lstStyle/>
          <a:p>
            <a:pPr lvl="0" algn="ctr"/>
            <a:r>
              <a:rPr lang="en-US" altLang="zh-CN" sz="2400"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01</a:t>
            </a:r>
          </a:p>
        </p:txBody>
      </p:sp>
      <p:cxnSp>
        <p:nvCxnSpPr>
          <p:cNvPr id="19" name="直接连接符 18"/>
          <p:cNvCxnSpPr/>
          <p:nvPr/>
        </p:nvCxnSpPr>
        <p:spPr>
          <a:xfrm>
            <a:off x="5958658" y="1663302"/>
            <a:ext cx="0" cy="519214"/>
          </a:xfrm>
          <a:prstGeom prst="line">
            <a:avLst/>
          </a:prstGeom>
          <a:ln w="28575" cap="flat" cmpd="sng" algn="ctr">
            <a:solidFill>
              <a:schemeClr val="tx1">
                <a:lumMod val="65000"/>
                <a:lumOff val="3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íśľíḓé"/>
          <p:cNvSpPr txBox="1"/>
          <p:nvPr/>
        </p:nvSpPr>
        <p:spPr bwMode="auto">
          <a:xfrm>
            <a:off x="6206695" y="4965043"/>
            <a:ext cx="3610267" cy="350926"/>
          </a:xfrm>
          <a:prstGeom prst="rect">
            <a:avLst/>
          </a:prstGeom>
          <a:noFill/>
          <a:ln>
            <a:noFill/>
          </a:ln>
          <a:extLst>
            <a:ext uri="{909E8E84-426E-40DD-AFC4-6F175D3DCCD1}">
              <a14:hiddenFill xmlns:a14="http://schemas.microsoft.com/office/drawing/2010/main">
                <a:solidFill>
                  <a:srgbClr val="FFFFFF"/>
                </a:solidFill>
              </a14:hiddenFill>
            </a:ext>
          </a:extLst>
        </p:spPr>
        <p:txBody>
          <a:bodyPr wrap="none" lIns="90000" tIns="46800" rIns="90000" bIns="46800" anchor="b" anchorCtr="0">
            <a:noAutofit/>
          </a:bodyPr>
          <a:lstStyle>
            <a:defPPr>
              <a:defRPr lang="zh-CN"/>
            </a:defPPr>
            <a:lvl1pPr>
              <a:spcBef>
                <a:spcPct val="0"/>
              </a:spcBef>
              <a:defRPr sz="2400">
                <a:latin typeface="微软雅黑" panose="020B0503020204020204" pitchFamily="34" charset="-122"/>
                <a:ea typeface="微软雅黑" panose="020B0503020204020204" pitchFamily="34" charset="-122"/>
              </a:defRPr>
            </a:lvl1pPr>
          </a:lstStyle>
          <a:p>
            <a:r>
              <a:rPr lang="zh-CN" altLang="en-US" dirty="0"/>
              <a:t>需要提供的附件</a:t>
            </a:r>
          </a:p>
        </p:txBody>
      </p:sp>
      <p:sp>
        <p:nvSpPr>
          <p:cNvPr id="21" name="iŝḷiḓè"/>
          <p:cNvSpPr txBox="1"/>
          <p:nvPr/>
        </p:nvSpPr>
        <p:spPr>
          <a:xfrm>
            <a:off x="5350975" y="4905064"/>
            <a:ext cx="503663" cy="461665"/>
          </a:xfrm>
          <a:prstGeom prst="rect">
            <a:avLst/>
          </a:prstGeom>
          <a:noFill/>
        </p:spPr>
        <p:txBody>
          <a:bodyPr wrap="none" anchor="ctr">
            <a:noAutofit/>
          </a:bodyPr>
          <a:lstStyle/>
          <a:p>
            <a:pPr lvl="0" algn="ctr"/>
            <a:r>
              <a:rPr lang="en-US" altLang="zh-CN" sz="2400"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05</a:t>
            </a:r>
          </a:p>
        </p:txBody>
      </p:sp>
      <p:cxnSp>
        <p:nvCxnSpPr>
          <p:cNvPr id="22" name="直接连接符 21"/>
          <p:cNvCxnSpPr/>
          <p:nvPr/>
        </p:nvCxnSpPr>
        <p:spPr>
          <a:xfrm>
            <a:off x="5958658" y="4876289"/>
            <a:ext cx="0" cy="519214"/>
          </a:xfrm>
          <a:prstGeom prst="line">
            <a:avLst/>
          </a:prstGeom>
          <a:ln w="28575" cap="flat" cmpd="sng" algn="ctr">
            <a:solidFill>
              <a:schemeClr val="tx1">
                <a:lumMod val="65000"/>
                <a:lumOff val="3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9"/>
          <p:cNvSpPr txBox="1">
            <a:spLocks noChangeArrowheads="1"/>
          </p:cNvSpPr>
          <p:nvPr/>
        </p:nvSpPr>
        <p:spPr bwMode="auto">
          <a:xfrm>
            <a:off x="253816" y="246805"/>
            <a:ext cx="5760726" cy="368300"/>
          </a:xfrm>
          <a:prstGeom prst="rect">
            <a:avLst/>
          </a:prstGeom>
          <a:noFill/>
          <a:ln w="9525">
            <a:noFill/>
            <a:miter lim="800000"/>
          </a:ln>
        </p:spPr>
        <p:txBody>
          <a:bodyPr wrap="square">
            <a:spAutoFit/>
          </a:bodyPr>
          <a:lstStyle>
            <a:defPPr>
              <a:defRPr lang="zh-CN"/>
            </a:defPPr>
            <a:lvl1pPr eaLnBrk="0" hangingPunct="0">
              <a:defRPr b="1">
                <a:latin typeface="微软雅黑" panose="020B0503020204020204" pitchFamily="34" charset="-122"/>
                <a:ea typeface="微软雅黑" panose="020B0503020204020204" pitchFamily="34" charset="-122"/>
              </a:defRPr>
            </a:lvl1pPr>
          </a:lstStyle>
          <a:p>
            <a:r>
              <a:rPr lang="zh-CN" altLang="en-US" dirty="0"/>
              <a:t>需提交的资料</a:t>
            </a:r>
            <a:r>
              <a:rPr lang="zh-CN" altLang="en-US" sz="1600" b="0" dirty="0"/>
              <a:t>（如资料较多，可自行增加页</a:t>
            </a:r>
            <a:r>
              <a:rPr lang="zh-CN" altLang="en-US" b="0" dirty="0"/>
              <a:t>）</a:t>
            </a:r>
          </a:p>
        </p:txBody>
      </p:sp>
      <p:sp>
        <p:nvSpPr>
          <p:cNvPr id="3" name="矩形 2"/>
          <p:cNvSpPr/>
          <p:nvPr/>
        </p:nvSpPr>
        <p:spPr>
          <a:xfrm>
            <a:off x="2679405" y="935723"/>
            <a:ext cx="5507725" cy="368300"/>
          </a:xfrm>
          <a:prstGeom prst="rect">
            <a:avLst/>
          </a:prstGeom>
        </p:spPr>
        <p:txBody>
          <a:bodyPr wrap="square">
            <a:spAutoFit/>
          </a:bodyPr>
          <a:lstStyle/>
          <a:p>
            <a:r>
              <a:rPr lang="zh-CN" altLang="en-US" dirty="0">
                <a:solidFill>
                  <a:srgbClr val="000000"/>
                </a:solidFill>
                <a:latin typeface="微软雅黑" panose="020B0503020204020204" pitchFamily="34" charset="-122"/>
                <a:ea typeface="微软雅黑" panose="020B0503020204020204" pitchFamily="34" charset="-122"/>
              </a:rPr>
              <a:t>资金证明（申请公司</a:t>
            </a:r>
            <a:r>
              <a:rPr lang="en-US" altLang="zh-CN" dirty="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公司股东账户余额或存款证明）</a:t>
            </a:r>
          </a:p>
        </p:txBody>
      </p:sp>
      <p:sp>
        <p:nvSpPr>
          <p:cNvPr id="4" name="矩形 3"/>
          <p:cNvSpPr/>
          <p:nvPr/>
        </p:nvSpPr>
        <p:spPr bwMode="auto">
          <a:xfrm>
            <a:off x="1072236" y="1521676"/>
            <a:ext cx="9337038" cy="4602678"/>
          </a:xfrm>
          <a:prstGeom prst="rect">
            <a:avLst/>
          </a:prstGeom>
          <a:no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9"/>
          <p:cNvSpPr txBox="1">
            <a:spLocks noChangeArrowheads="1"/>
          </p:cNvSpPr>
          <p:nvPr/>
        </p:nvSpPr>
        <p:spPr bwMode="auto">
          <a:xfrm>
            <a:off x="253816" y="246805"/>
            <a:ext cx="5760726" cy="368300"/>
          </a:xfrm>
          <a:prstGeom prst="rect">
            <a:avLst/>
          </a:prstGeom>
          <a:noFill/>
          <a:ln w="9525">
            <a:noFill/>
            <a:miter lim="800000"/>
          </a:ln>
        </p:spPr>
        <p:txBody>
          <a:bodyPr wrap="square">
            <a:spAutoFit/>
          </a:bodyPr>
          <a:lstStyle>
            <a:defPPr>
              <a:defRPr lang="zh-CN"/>
            </a:defPPr>
            <a:lvl1pPr eaLnBrk="0" hangingPunct="0">
              <a:defRPr b="1">
                <a:latin typeface="微软雅黑" panose="020B0503020204020204" pitchFamily="34" charset="-122"/>
                <a:ea typeface="微软雅黑" panose="020B0503020204020204" pitchFamily="34" charset="-122"/>
              </a:defRPr>
            </a:lvl1pPr>
          </a:lstStyle>
          <a:p>
            <a:r>
              <a:rPr lang="zh-CN" altLang="en-US" dirty="0"/>
              <a:t>需提交的资料</a:t>
            </a:r>
            <a:r>
              <a:rPr lang="zh-CN" altLang="en-US" sz="1600" b="0" dirty="0"/>
              <a:t>（如资料较多，可自行增加页</a:t>
            </a:r>
            <a:r>
              <a:rPr lang="zh-CN" altLang="en-US" b="0" dirty="0"/>
              <a:t>）</a:t>
            </a:r>
          </a:p>
        </p:txBody>
      </p:sp>
      <p:sp>
        <p:nvSpPr>
          <p:cNvPr id="3" name="矩形 2"/>
          <p:cNvSpPr/>
          <p:nvPr/>
        </p:nvSpPr>
        <p:spPr>
          <a:xfrm>
            <a:off x="1534531" y="833559"/>
            <a:ext cx="2856715" cy="368300"/>
          </a:xfrm>
          <a:prstGeom prst="rect">
            <a:avLst/>
          </a:prstGeom>
        </p:spPr>
        <p:txBody>
          <a:bodyPr wrap="square">
            <a:spAutoFit/>
          </a:bodyPr>
          <a:lstStyle/>
          <a:p>
            <a:r>
              <a:rPr lang="en-US" altLang="zh-CN" dirty="0" smtClean="0">
                <a:solidFill>
                  <a:srgbClr val="000000"/>
                </a:solidFill>
                <a:latin typeface="微软雅黑" panose="020B0503020204020204" pitchFamily="34" charset="-122"/>
                <a:ea typeface="微软雅黑" panose="020B0503020204020204" pitchFamily="34" charset="-122"/>
              </a:rPr>
              <a:t>2019</a:t>
            </a:r>
            <a:r>
              <a:rPr lang="zh-CN" altLang="en-US" dirty="0" smtClean="0">
                <a:solidFill>
                  <a:srgbClr val="000000"/>
                </a:solidFill>
                <a:latin typeface="微软雅黑" panose="020B0503020204020204" pitchFamily="34" charset="-122"/>
                <a:ea typeface="微软雅黑" panose="020B0503020204020204" pitchFamily="34" charset="-122"/>
              </a:rPr>
              <a:t>年</a:t>
            </a:r>
            <a:r>
              <a:rPr lang="zh-CN" altLang="en-US" dirty="0" smtClean="0">
                <a:solidFill>
                  <a:srgbClr val="000000"/>
                </a:solidFill>
                <a:latin typeface="微软雅黑" panose="020B0503020204020204" pitchFamily="34" charset="-122"/>
                <a:ea typeface="微软雅黑" panose="020B0503020204020204" pitchFamily="34" charset="-122"/>
              </a:rPr>
              <a:t>利润表</a:t>
            </a:r>
            <a:endParaRPr lang="zh-CN" altLang="en-US" dirty="0"/>
          </a:p>
        </p:txBody>
      </p:sp>
      <p:sp>
        <p:nvSpPr>
          <p:cNvPr id="4" name="矩形 3"/>
          <p:cNvSpPr/>
          <p:nvPr/>
        </p:nvSpPr>
        <p:spPr bwMode="auto">
          <a:xfrm>
            <a:off x="891483" y="1239866"/>
            <a:ext cx="3765577" cy="4889761"/>
          </a:xfrm>
          <a:prstGeom prst="rect">
            <a:avLst/>
          </a:prstGeom>
          <a:no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5" name="矩形 4"/>
          <p:cNvSpPr/>
          <p:nvPr/>
        </p:nvSpPr>
        <p:spPr>
          <a:xfrm>
            <a:off x="7594614" y="833559"/>
            <a:ext cx="3374007" cy="368300"/>
          </a:xfrm>
          <a:prstGeom prst="rect">
            <a:avLst/>
          </a:prstGeom>
        </p:spPr>
        <p:txBody>
          <a:bodyPr wrap="square">
            <a:spAutoFit/>
          </a:bodyPr>
          <a:lstStyle/>
          <a:p>
            <a:r>
              <a:rPr lang="en-US" altLang="zh-CN" dirty="0" smtClean="0">
                <a:solidFill>
                  <a:srgbClr val="000000"/>
                </a:solidFill>
                <a:latin typeface="微软雅黑" panose="020B0503020204020204" pitchFamily="34" charset="-122"/>
                <a:ea typeface="微软雅黑" panose="020B0503020204020204" pitchFamily="34" charset="-122"/>
              </a:rPr>
              <a:t>2020</a:t>
            </a:r>
            <a:r>
              <a:rPr lang="zh-CN" altLang="en-US" dirty="0" smtClean="0">
                <a:solidFill>
                  <a:srgbClr val="000000"/>
                </a:solidFill>
                <a:latin typeface="微软雅黑" panose="020B0503020204020204" pitchFamily="34" charset="-122"/>
                <a:ea typeface="微软雅黑" panose="020B0503020204020204" pitchFamily="34" charset="-122"/>
              </a:rPr>
              <a:t>年</a:t>
            </a:r>
            <a:r>
              <a:rPr lang="zh-CN" altLang="en-US" dirty="0">
                <a:solidFill>
                  <a:srgbClr val="000000"/>
                </a:solidFill>
                <a:latin typeface="微软雅黑" panose="020B0503020204020204" pitchFamily="34" charset="-122"/>
                <a:ea typeface="微软雅黑" panose="020B0503020204020204" pitchFamily="34" charset="-122"/>
              </a:rPr>
              <a:t>利润表</a:t>
            </a:r>
          </a:p>
        </p:txBody>
      </p:sp>
      <p:sp>
        <p:nvSpPr>
          <p:cNvPr id="6" name="矩形 5"/>
          <p:cNvSpPr/>
          <p:nvPr/>
        </p:nvSpPr>
        <p:spPr bwMode="auto">
          <a:xfrm>
            <a:off x="7012294" y="1239866"/>
            <a:ext cx="3956327" cy="4889761"/>
          </a:xfrm>
          <a:prstGeom prst="rect">
            <a:avLst/>
          </a:prstGeom>
          <a:no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9"/>
          <p:cNvSpPr txBox="1">
            <a:spLocks noChangeArrowheads="1"/>
          </p:cNvSpPr>
          <p:nvPr/>
        </p:nvSpPr>
        <p:spPr bwMode="auto">
          <a:xfrm>
            <a:off x="253816" y="246805"/>
            <a:ext cx="5760726" cy="368300"/>
          </a:xfrm>
          <a:prstGeom prst="rect">
            <a:avLst/>
          </a:prstGeom>
          <a:noFill/>
          <a:ln w="9525">
            <a:noFill/>
            <a:miter lim="800000"/>
          </a:ln>
        </p:spPr>
        <p:txBody>
          <a:bodyPr wrap="square">
            <a:spAutoFit/>
          </a:bodyPr>
          <a:lstStyle>
            <a:defPPr>
              <a:defRPr lang="zh-CN"/>
            </a:defPPr>
            <a:lvl1pPr eaLnBrk="0" hangingPunct="0">
              <a:defRPr b="1">
                <a:latin typeface="微软雅黑" panose="020B0503020204020204" pitchFamily="34" charset="-122"/>
                <a:ea typeface="微软雅黑" panose="020B0503020204020204" pitchFamily="34" charset="-122"/>
              </a:defRPr>
            </a:lvl1pPr>
          </a:lstStyle>
          <a:p>
            <a:r>
              <a:rPr lang="zh-CN" altLang="en-US" dirty="0"/>
              <a:t>需提交的资料</a:t>
            </a:r>
            <a:r>
              <a:rPr lang="zh-CN" altLang="en-US" sz="1600" b="0" dirty="0"/>
              <a:t>（如资料较多，可自行增加页</a:t>
            </a:r>
            <a:r>
              <a:rPr lang="zh-CN" altLang="en-US" b="0" dirty="0"/>
              <a:t>）</a:t>
            </a:r>
          </a:p>
        </p:txBody>
      </p:sp>
      <p:sp>
        <p:nvSpPr>
          <p:cNvPr id="3" name="矩形 2"/>
          <p:cNvSpPr/>
          <p:nvPr/>
        </p:nvSpPr>
        <p:spPr>
          <a:xfrm>
            <a:off x="2046421" y="804496"/>
            <a:ext cx="5955476" cy="368300"/>
          </a:xfrm>
          <a:prstGeom prst="rect">
            <a:avLst/>
          </a:prstGeom>
        </p:spPr>
        <p:txBody>
          <a:bodyPr wrap="square">
            <a:spAutoFit/>
          </a:bodyPr>
          <a:lstStyle/>
          <a:p>
            <a:pPr lvl="1"/>
            <a:r>
              <a:rPr lang="zh-CN" altLang="zh-CN" dirty="0">
                <a:latin typeface="微软雅黑" panose="020B0503020204020204" pitchFamily="34" charset="-122"/>
                <a:ea typeface="微软雅黑" panose="020B0503020204020204" pitchFamily="34" charset="-122"/>
              </a:rPr>
              <a:t>企业法人代表身份证复印件（正反面、加盖公司章）</a:t>
            </a:r>
          </a:p>
        </p:txBody>
      </p:sp>
      <p:sp>
        <p:nvSpPr>
          <p:cNvPr id="4" name="矩形 3"/>
          <p:cNvSpPr/>
          <p:nvPr/>
        </p:nvSpPr>
        <p:spPr bwMode="auto">
          <a:xfrm>
            <a:off x="997807" y="1362187"/>
            <a:ext cx="9337038" cy="4602678"/>
          </a:xfrm>
          <a:prstGeom prst="rect">
            <a:avLst/>
          </a:prstGeom>
          <a:no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73619" y="954699"/>
            <a:ext cx="7957611" cy="368300"/>
          </a:xfrm>
          <a:prstGeom prst="rect">
            <a:avLst/>
          </a:prstGeom>
        </p:spPr>
        <p:txBody>
          <a:bodyPr wrap="square">
            <a:spAutoFit/>
          </a:bodyPr>
          <a:lstStyle/>
          <a:p>
            <a:pPr lvl="1"/>
            <a:r>
              <a:rPr lang="en-US" altLang="zh-CN" dirty="0" smtClean="0">
                <a:latin typeface="微软雅黑" panose="020B0503020204020204" pitchFamily="34" charset="-122"/>
                <a:ea typeface="微软雅黑" panose="020B0503020204020204" pitchFamily="34" charset="-122"/>
              </a:rPr>
              <a:t>2018</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2019</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2020</a:t>
            </a:r>
            <a:r>
              <a:rPr lang="zh-CN" altLang="en-US" dirty="0" smtClean="0">
                <a:latin typeface="微软雅黑" panose="020B0503020204020204" pitchFamily="34" charset="-122"/>
                <a:ea typeface="微软雅黑" panose="020B0503020204020204" pitchFamily="34" charset="-122"/>
              </a:rPr>
              <a:t>年</a:t>
            </a:r>
            <a:r>
              <a:rPr lang="zh-CN" altLang="zh-CN" dirty="0">
                <a:latin typeface="微软雅黑" panose="020B0503020204020204" pitchFamily="34" charset="-122"/>
                <a:ea typeface="微软雅黑" panose="020B0503020204020204" pitchFamily="34" charset="-122"/>
              </a:rPr>
              <a:t>资产负债表、损益表及</a:t>
            </a:r>
            <a:r>
              <a:rPr lang="zh-CN" altLang="en-US" dirty="0">
                <a:latin typeface="微软雅黑" panose="020B0503020204020204" pitchFamily="34" charset="-122"/>
                <a:ea typeface="微软雅黑" panose="020B0503020204020204" pitchFamily="34" charset="-122"/>
              </a:rPr>
              <a:t>现金流量表</a:t>
            </a:r>
            <a:r>
              <a:rPr lang="zh-CN" altLang="zh-CN" dirty="0">
                <a:latin typeface="微软雅黑" panose="020B0503020204020204" pitchFamily="34" charset="-122"/>
                <a:ea typeface="微软雅黑" panose="020B0503020204020204" pitchFamily="34" charset="-122"/>
              </a:rPr>
              <a:t>（加盖公章）</a:t>
            </a:r>
          </a:p>
        </p:txBody>
      </p:sp>
      <p:sp>
        <p:nvSpPr>
          <p:cNvPr id="3" name="TextBox 19"/>
          <p:cNvSpPr txBox="1">
            <a:spLocks noChangeArrowheads="1"/>
          </p:cNvSpPr>
          <p:nvPr/>
        </p:nvSpPr>
        <p:spPr bwMode="auto">
          <a:xfrm>
            <a:off x="253816" y="246805"/>
            <a:ext cx="5760726" cy="368300"/>
          </a:xfrm>
          <a:prstGeom prst="rect">
            <a:avLst/>
          </a:prstGeom>
          <a:noFill/>
          <a:ln w="9525">
            <a:noFill/>
            <a:miter lim="800000"/>
          </a:ln>
        </p:spPr>
        <p:txBody>
          <a:bodyPr wrap="square">
            <a:spAutoFit/>
          </a:bodyPr>
          <a:lstStyle>
            <a:defPPr>
              <a:defRPr lang="zh-CN"/>
            </a:defPPr>
            <a:lvl1pPr eaLnBrk="0" hangingPunct="0">
              <a:defRPr b="1">
                <a:latin typeface="微软雅黑" panose="020B0503020204020204" pitchFamily="34" charset="-122"/>
                <a:ea typeface="微软雅黑" panose="020B0503020204020204" pitchFamily="34" charset="-122"/>
              </a:defRPr>
            </a:lvl1pPr>
          </a:lstStyle>
          <a:p>
            <a:r>
              <a:rPr lang="zh-CN" altLang="en-US" dirty="0"/>
              <a:t>需提交的资料</a:t>
            </a:r>
            <a:r>
              <a:rPr lang="zh-CN" altLang="en-US" sz="1600" b="0" dirty="0"/>
              <a:t>（如资料较多，可自行增加页</a:t>
            </a:r>
            <a:r>
              <a:rPr lang="zh-CN" altLang="en-US" b="0" dirty="0"/>
              <a:t>）</a:t>
            </a:r>
          </a:p>
        </p:txBody>
      </p:sp>
      <p:sp>
        <p:nvSpPr>
          <p:cNvPr id="4" name="矩形 3"/>
          <p:cNvSpPr/>
          <p:nvPr/>
        </p:nvSpPr>
        <p:spPr bwMode="auto">
          <a:xfrm>
            <a:off x="1189194" y="1447248"/>
            <a:ext cx="9337038" cy="4602678"/>
          </a:xfrm>
          <a:prstGeom prst="rect">
            <a:avLst/>
          </a:prstGeom>
          <a:no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17076" y="225087"/>
            <a:ext cx="6686152" cy="645160"/>
          </a:xfrm>
          <a:prstGeom prst="rect">
            <a:avLst/>
          </a:prstGeom>
          <a:noFill/>
          <a:ln w="9525">
            <a:noFill/>
            <a:miter lim="800000"/>
          </a:ln>
        </p:spPr>
        <p:txBody>
          <a:bodyPr wrap="square">
            <a:spAutoFit/>
          </a:bodyPr>
          <a:lstStyle/>
          <a:p>
            <a:pPr eaLnBrk="0" hangingPunct="0"/>
            <a:r>
              <a:rPr lang="zh-CN" altLang="en-US" b="1" dirty="0">
                <a:latin typeface="微软雅黑" panose="020B0503020204020204" pitchFamily="34" charset="-122"/>
                <a:ea typeface="微软雅黑" panose="020B0503020204020204" pitchFamily="34" charset="-122"/>
              </a:rPr>
              <a:t>汽车品牌</a:t>
            </a:r>
            <a:r>
              <a:rPr lang="en-US" altLang="zh-CN" b="1" dirty="0">
                <a:latin typeface="微软雅黑" panose="020B0503020204020204" pitchFamily="34" charset="-122"/>
                <a:ea typeface="微软雅黑" panose="020B0503020204020204" pitchFamily="34" charset="-122"/>
              </a:rPr>
              <a:t>LOGO</a:t>
            </a:r>
            <a:r>
              <a:rPr lang="zh-CN" altLang="en-US" dirty="0">
                <a:latin typeface="微软雅黑" panose="020B0503020204020204" pitchFamily="34" charset="-122"/>
                <a:ea typeface="微软雅黑" panose="020B0503020204020204" pitchFamily="34" charset="-122"/>
              </a:rPr>
              <a:t>（用于候选卫星图地图标注）</a:t>
            </a:r>
          </a:p>
          <a:p>
            <a:pPr eaLnBrk="0" hangingPunct="0"/>
            <a:endParaRPr lang="zh-CN" altLang="en-US" b="1" dirty="0">
              <a:latin typeface="微软雅黑" panose="020B0503020204020204" pitchFamily="34" charset="-122"/>
              <a:ea typeface="微软雅黑" panose="020B0503020204020204" pitchFamily="34" charset="-122"/>
            </a:endParaRPr>
          </a:p>
        </p:txBody>
      </p:sp>
      <p:sp>
        <p:nvSpPr>
          <p:cNvPr id="58" name="矩形 57"/>
          <p:cNvSpPr/>
          <p:nvPr/>
        </p:nvSpPr>
        <p:spPr>
          <a:xfrm>
            <a:off x="729264" y="759136"/>
            <a:ext cx="10660828" cy="5626248"/>
          </a:xfrm>
          <a:prstGeom prst="rect">
            <a:avLst/>
          </a:prstGeom>
          <a:solidFill>
            <a:schemeClr val="accent1">
              <a:lumMod val="40000"/>
              <a:lumOff val="60000"/>
              <a:alpha val="0"/>
            </a:schemeClr>
          </a:solid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9" name="图片 58"/>
          <p:cNvPicPr>
            <a:picLocks noChangeAspect="1"/>
          </p:cNvPicPr>
          <p:nvPr/>
        </p:nvPicPr>
        <p:blipFill>
          <a:blip r:embed="rId2"/>
          <a:stretch>
            <a:fillRect/>
          </a:stretch>
        </p:blipFill>
        <p:spPr>
          <a:xfrm>
            <a:off x="892885" y="1087304"/>
            <a:ext cx="968189" cy="473041"/>
          </a:xfrm>
          <a:prstGeom prst="rect">
            <a:avLst/>
          </a:prstGeom>
        </p:spPr>
      </p:pic>
      <p:pic>
        <p:nvPicPr>
          <p:cNvPr id="60" name="图片 59"/>
          <p:cNvPicPr>
            <a:picLocks noChangeAspect="1"/>
          </p:cNvPicPr>
          <p:nvPr/>
        </p:nvPicPr>
        <p:blipFill>
          <a:blip r:embed="rId3"/>
          <a:stretch>
            <a:fillRect/>
          </a:stretch>
        </p:blipFill>
        <p:spPr>
          <a:xfrm>
            <a:off x="978945" y="1748493"/>
            <a:ext cx="817631" cy="565687"/>
          </a:xfrm>
          <a:prstGeom prst="rect">
            <a:avLst/>
          </a:prstGeom>
        </p:spPr>
      </p:pic>
      <p:pic>
        <p:nvPicPr>
          <p:cNvPr id="61" name="图片 60"/>
          <p:cNvPicPr>
            <a:picLocks noChangeAspect="1"/>
          </p:cNvPicPr>
          <p:nvPr/>
        </p:nvPicPr>
        <p:blipFill>
          <a:blip r:embed="rId4"/>
          <a:stretch>
            <a:fillRect/>
          </a:stretch>
        </p:blipFill>
        <p:spPr>
          <a:xfrm>
            <a:off x="978944" y="2546952"/>
            <a:ext cx="882129" cy="612736"/>
          </a:xfrm>
          <a:prstGeom prst="rect">
            <a:avLst/>
          </a:prstGeom>
        </p:spPr>
      </p:pic>
      <p:pic>
        <p:nvPicPr>
          <p:cNvPr id="62" name="Picture 1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96326" y="3342940"/>
            <a:ext cx="659137" cy="628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22" descr="E:\广汽传祺\开拓系\汽车商标\雪佛兰.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99310" y="4245986"/>
            <a:ext cx="949757" cy="507349"/>
          </a:xfrm>
          <a:prstGeom prst="rect">
            <a:avLst/>
          </a:prstGeom>
          <a:noFill/>
          <a:extLst>
            <a:ext uri="{909E8E84-426E-40DD-AFC4-6F175D3DCCD1}">
              <a14:hiddenFill xmlns:a14="http://schemas.microsoft.com/office/drawing/2010/main">
                <a:solidFill>
                  <a:srgbClr val="FFFFFF"/>
                </a:solidFill>
              </a14:hiddenFill>
            </a:ext>
          </a:extLst>
        </p:spPr>
      </p:pic>
      <p:pic>
        <p:nvPicPr>
          <p:cNvPr id="64" name="图片 63"/>
          <p:cNvPicPr>
            <a:picLocks noChangeAspect="1"/>
          </p:cNvPicPr>
          <p:nvPr/>
        </p:nvPicPr>
        <p:blipFill>
          <a:blip r:embed="rId7"/>
          <a:stretch>
            <a:fillRect/>
          </a:stretch>
        </p:blipFill>
        <p:spPr>
          <a:xfrm>
            <a:off x="742278" y="4816568"/>
            <a:ext cx="1581374" cy="395344"/>
          </a:xfrm>
          <a:prstGeom prst="rect">
            <a:avLst/>
          </a:prstGeom>
        </p:spPr>
      </p:pic>
      <p:pic>
        <p:nvPicPr>
          <p:cNvPr id="65" name="Picture 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757955" y="4581345"/>
            <a:ext cx="931679" cy="636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196320" y="1173101"/>
            <a:ext cx="1241995" cy="350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37" descr="KIA_LOGO"/>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196320" y="1692586"/>
            <a:ext cx="670093" cy="3784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8" name="Picture 76" descr="fcbbb151c4d3f19c8c543005">
            <a:hlinkClick r:id="rId11"/>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196320" y="2122260"/>
            <a:ext cx="721119" cy="647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9" name="Picture 14" descr="ford"/>
          <p:cNvPicPr>
            <a:picLocks noChangeAspect="1" noChangeArrowheads="1"/>
          </p:cNvPicPr>
          <p:nvPr/>
        </p:nvPicPr>
        <p:blipFill>
          <a:blip r:embed="rId13" cstate="email">
            <a:clrChange>
              <a:clrFrom>
                <a:srgbClr val="F6F5FB"/>
              </a:clrFrom>
              <a:clrTo>
                <a:srgbClr val="F6F5FB">
                  <a:alpha val="0"/>
                </a:srgbClr>
              </a:clrTo>
            </a:clrChange>
            <a:extLst>
              <a:ext uri="{28A0092B-C50C-407E-A947-70E740481C1C}">
                <a14:useLocalDpi xmlns:a14="http://schemas.microsoft.com/office/drawing/2010/main"/>
              </a:ext>
            </a:extLst>
          </a:blip>
          <a:srcRect/>
          <a:stretch>
            <a:fillRect/>
          </a:stretch>
        </p:blipFill>
        <p:spPr bwMode="auto">
          <a:xfrm>
            <a:off x="2170673" y="2833318"/>
            <a:ext cx="779348" cy="5180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0" name="Picture 114" descr="斯巴鲁">
            <a:hlinkClick r:id="rId14"/>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080357" y="3531989"/>
            <a:ext cx="869664" cy="4169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1" name="Picture 26"/>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2284244" y="4127799"/>
            <a:ext cx="571074" cy="575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3"/>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2080357" y="5599818"/>
            <a:ext cx="1066322" cy="230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152" descr="373bc4b428e8b6468bd4b218">
            <a:hlinkClick r:id="rId18"/>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2235260" y="4799366"/>
            <a:ext cx="677584" cy="6064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4" name="图片 54"/>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3674877" y="1173101"/>
            <a:ext cx="10715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6" descr="https://www.hozonauto.com/images/logo.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739964" y="1782763"/>
            <a:ext cx="9413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图片 75"/>
          <p:cNvPicPr>
            <a:picLocks noChangeAspect="1"/>
          </p:cNvPicPr>
          <p:nvPr/>
        </p:nvPicPr>
        <p:blipFill>
          <a:blip r:embed="rId22"/>
          <a:stretch>
            <a:fillRect/>
          </a:stretch>
        </p:blipFill>
        <p:spPr>
          <a:xfrm>
            <a:off x="3739964" y="2229479"/>
            <a:ext cx="942975" cy="190500"/>
          </a:xfrm>
          <a:prstGeom prst="rect">
            <a:avLst/>
          </a:prstGeom>
        </p:spPr>
      </p:pic>
      <p:pic>
        <p:nvPicPr>
          <p:cNvPr id="77" name="图片 76"/>
          <p:cNvPicPr>
            <a:picLocks noChangeAspect="1"/>
          </p:cNvPicPr>
          <p:nvPr/>
        </p:nvPicPr>
        <p:blipFill>
          <a:blip r:embed="rId23"/>
          <a:stretch>
            <a:fillRect/>
          </a:stretch>
        </p:blipFill>
        <p:spPr>
          <a:xfrm>
            <a:off x="3531641" y="2590474"/>
            <a:ext cx="1214799" cy="358775"/>
          </a:xfrm>
          <a:prstGeom prst="rect">
            <a:avLst/>
          </a:prstGeom>
        </p:spPr>
      </p:pic>
      <p:pic>
        <p:nvPicPr>
          <p:cNvPr id="78" name="图片 77"/>
          <p:cNvPicPr>
            <a:picLocks noChangeAspect="1"/>
          </p:cNvPicPr>
          <p:nvPr/>
        </p:nvPicPr>
        <p:blipFill>
          <a:blip r:embed="rId24"/>
          <a:stretch>
            <a:fillRect/>
          </a:stretch>
        </p:blipFill>
        <p:spPr>
          <a:xfrm>
            <a:off x="3674877" y="3065102"/>
            <a:ext cx="931147" cy="400306"/>
          </a:xfrm>
          <a:prstGeom prst="rect">
            <a:avLst/>
          </a:prstGeom>
        </p:spPr>
      </p:pic>
      <p:pic>
        <p:nvPicPr>
          <p:cNvPr id="79" name="图片 78"/>
          <p:cNvPicPr>
            <a:picLocks noChangeAspect="1"/>
          </p:cNvPicPr>
          <p:nvPr/>
        </p:nvPicPr>
        <p:blipFill>
          <a:blip r:embed="rId25"/>
          <a:stretch>
            <a:fillRect/>
          </a:stretch>
        </p:blipFill>
        <p:spPr>
          <a:xfrm>
            <a:off x="3766192" y="4151520"/>
            <a:ext cx="770460" cy="601592"/>
          </a:xfrm>
          <a:prstGeom prst="rect">
            <a:avLst/>
          </a:prstGeom>
        </p:spPr>
      </p:pic>
      <p:pic>
        <p:nvPicPr>
          <p:cNvPr id="80" name="Picture 19" descr="E:\广汽传祺\开拓系\汽车商标\凯迪拉克.jpg"/>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3773893" y="4791690"/>
            <a:ext cx="733114" cy="549835"/>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5"/>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3831982" y="5400683"/>
            <a:ext cx="601532" cy="466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7"/>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5144847" y="3603822"/>
            <a:ext cx="735994" cy="452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 name="Picture 25" descr="E:\广汽传祺\开拓系\汽车商标\路虎.jpg"/>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5083358" y="2968214"/>
            <a:ext cx="822639" cy="594527"/>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54" descr="a6aed01bd376d6e9af5133d0">
            <a:hlinkClick r:id="rId30"/>
          </p:cNvPr>
          <p:cNvPicPr>
            <a:picLocks noChangeAspect="1" noChangeArrowheads="1"/>
          </p:cNvPicPr>
          <p:nvPr/>
        </p:nvPicPr>
        <p:blipFill>
          <a:blip r:embed="rId31" cstate="email">
            <a:extLst>
              <a:ext uri="{28A0092B-C50C-407E-A947-70E740481C1C}">
                <a14:useLocalDpi xmlns:a14="http://schemas.microsoft.com/office/drawing/2010/main"/>
              </a:ext>
            </a:extLst>
          </a:blip>
          <a:srcRect/>
          <a:stretch>
            <a:fillRect/>
          </a:stretch>
        </p:blipFill>
        <p:spPr bwMode="auto">
          <a:xfrm>
            <a:off x="5211302" y="1208762"/>
            <a:ext cx="603084" cy="3817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5" name="Picture 21" descr="E:\广汽传祺\开拓系\汽车商标\奇瑞.png"/>
          <p:cNvPicPr>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5149236" y="1723644"/>
            <a:ext cx="690882" cy="396495"/>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00" descr="969cbf4469e2cdb2b3b7dc2c">
            <a:hlinkClick r:id="rId33"/>
          </p:cNvPr>
          <p:cNvPicPr>
            <a:picLocks noChangeAspect="1" noChangeArrowheads="1"/>
          </p:cNvPicPr>
          <p:nvPr/>
        </p:nvPicPr>
        <p:blipFill>
          <a:blip r:embed="rId34" cstate="email">
            <a:extLst>
              <a:ext uri="{28A0092B-C50C-407E-A947-70E740481C1C}">
                <a14:useLocalDpi xmlns:a14="http://schemas.microsoft.com/office/drawing/2010/main"/>
              </a:ext>
            </a:extLst>
          </a:blip>
          <a:srcRect/>
          <a:stretch>
            <a:fillRect/>
          </a:stretch>
        </p:blipFill>
        <p:spPr bwMode="auto">
          <a:xfrm>
            <a:off x="5081136" y="2324952"/>
            <a:ext cx="758982" cy="4779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7" name="Picture 17"/>
          <p:cNvPicPr>
            <a:picLocks noChangeAspect="1" noChangeArrowheads="1"/>
          </p:cNvPicPr>
          <p:nvPr/>
        </p:nvPicPr>
        <p:blipFill>
          <a:blip r:embed="rId35" cstate="email">
            <a:extLst>
              <a:ext uri="{28A0092B-C50C-407E-A947-70E740481C1C}">
                <a14:useLocalDpi xmlns:a14="http://schemas.microsoft.com/office/drawing/2010/main"/>
              </a:ext>
            </a:extLst>
          </a:blip>
          <a:srcRect/>
          <a:stretch>
            <a:fillRect/>
          </a:stretch>
        </p:blipFill>
        <p:spPr bwMode="auto">
          <a:xfrm>
            <a:off x="4931605" y="4197715"/>
            <a:ext cx="1126143" cy="358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 name="图片 87"/>
          <p:cNvPicPr>
            <a:picLocks noChangeAspect="1"/>
          </p:cNvPicPr>
          <p:nvPr/>
        </p:nvPicPr>
        <p:blipFill>
          <a:blip r:embed="rId36"/>
          <a:stretch>
            <a:fillRect/>
          </a:stretch>
        </p:blipFill>
        <p:spPr>
          <a:xfrm>
            <a:off x="5081136" y="4689891"/>
            <a:ext cx="845667" cy="562229"/>
          </a:xfrm>
          <a:prstGeom prst="rect">
            <a:avLst/>
          </a:prstGeom>
        </p:spPr>
      </p:pic>
      <p:pic>
        <p:nvPicPr>
          <p:cNvPr id="89" name="Picture 24"/>
          <p:cNvPicPr>
            <a:picLocks noChangeAspect="1" noChangeArrowheads="1"/>
          </p:cNvPicPr>
          <p:nvPr/>
        </p:nvPicPr>
        <p:blipFill>
          <a:blip r:embed="rId37" cstate="email">
            <a:extLst>
              <a:ext uri="{28A0092B-C50C-407E-A947-70E740481C1C}">
                <a14:useLocalDpi xmlns:a14="http://schemas.microsoft.com/office/drawing/2010/main"/>
              </a:ext>
            </a:extLst>
          </a:blip>
          <a:srcRect/>
          <a:stretch>
            <a:fillRect/>
          </a:stretch>
        </p:blipFill>
        <p:spPr bwMode="auto">
          <a:xfrm>
            <a:off x="5144847" y="5345480"/>
            <a:ext cx="541466" cy="60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 name="Picture 79" descr="b9d8b701884f2b151d9583f8">
            <a:hlinkClick r:id="rId38"/>
          </p:cNvPr>
          <p:cNvPicPr>
            <a:picLocks noChangeAspect="1" noChangeArrowheads="1"/>
          </p:cNvPicPr>
          <p:nvPr/>
        </p:nvPicPr>
        <p:blipFill>
          <a:blip r:embed="rId39" cstate="email">
            <a:extLst>
              <a:ext uri="{28A0092B-C50C-407E-A947-70E740481C1C}">
                <a14:useLocalDpi xmlns:a14="http://schemas.microsoft.com/office/drawing/2010/main"/>
              </a:ext>
            </a:extLst>
          </a:blip>
          <a:srcRect/>
          <a:stretch>
            <a:fillRect/>
          </a:stretch>
        </p:blipFill>
        <p:spPr bwMode="auto">
          <a:xfrm>
            <a:off x="6224770" y="1146551"/>
            <a:ext cx="699863" cy="6364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1" name="Picture 120" descr="长安马自达">
            <a:hlinkClick r:id="rId40"/>
          </p:cNvPr>
          <p:cNvPicPr>
            <a:picLocks noChangeAspect="1" noChangeArrowheads="1"/>
          </p:cNvPicPr>
          <p:nvPr/>
        </p:nvPicPr>
        <p:blipFill>
          <a:blip r:embed="rId41" cstate="email">
            <a:extLst>
              <a:ext uri="{28A0092B-C50C-407E-A947-70E740481C1C}">
                <a14:useLocalDpi xmlns:a14="http://schemas.microsoft.com/office/drawing/2010/main"/>
              </a:ext>
            </a:extLst>
          </a:blip>
          <a:srcRect/>
          <a:stretch>
            <a:fillRect/>
          </a:stretch>
        </p:blipFill>
        <p:spPr bwMode="auto">
          <a:xfrm>
            <a:off x="6044169" y="1900167"/>
            <a:ext cx="1179360" cy="3681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 name="Picture 18"/>
          <p:cNvPicPr>
            <a:picLocks noChangeAspect="1" noChangeArrowheads="1"/>
          </p:cNvPicPr>
          <p:nvPr/>
        </p:nvPicPr>
        <p:blipFill>
          <a:blip r:embed="rId42" cstate="email">
            <a:extLst>
              <a:ext uri="{28A0092B-C50C-407E-A947-70E740481C1C}">
                <a14:useLocalDpi xmlns:a14="http://schemas.microsoft.com/office/drawing/2010/main"/>
              </a:ext>
            </a:extLst>
          </a:blip>
          <a:srcRect/>
          <a:stretch>
            <a:fillRect/>
          </a:stretch>
        </p:blipFill>
        <p:spPr bwMode="auto">
          <a:xfrm>
            <a:off x="6078339" y="2385525"/>
            <a:ext cx="1111020" cy="348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3" name="Picture 148" descr="海马汽车">
            <a:hlinkClick r:id="rId43"/>
          </p:cNvPr>
          <p:cNvPicPr>
            <a:picLocks noChangeAspect="1" noChangeArrowheads="1"/>
          </p:cNvPicPr>
          <p:nvPr/>
        </p:nvPicPr>
        <p:blipFill>
          <a:blip r:embed="rId44" cstate="email">
            <a:extLst>
              <a:ext uri="{28A0092B-C50C-407E-A947-70E740481C1C}">
                <a14:useLocalDpi xmlns:a14="http://schemas.microsoft.com/office/drawing/2010/main"/>
              </a:ext>
            </a:extLst>
          </a:blip>
          <a:srcRect/>
          <a:stretch>
            <a:fillRect/>
          </a:stretch>
        </p:blipFill>
        <p:spPr bwMode="auto">
          <a:xfrm>
            <a:off x="6138823" y="2908425"/>
            <a:ext cx="990051" cy="5126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4" name="Picture 12"/>
          <p:cNvPicPr>
            <a:picLocks noChangeAspect="1" noChangeArrowheads="1"/>
          </p:cNvPicPr>
          <p:nvPr/>
        </p:nvPicPr>
        <p:blipFill>
          <a:blip r:embed="rId45" cstate="email">
            <a:extLst>
              <a:ext uri="{28A0092B-C50C-407E-A947-70E740481C1C}">
                <a14:useLocalDpi xmlns:a14="http://schemas.microsoft.com/office/drawing/2010/main"/>
              </a:ext>
            </a:extLst>
          </a:blip>
          <a:srcRect/>
          <a:stretch>
            <a:fillRect/>
          </a:stretch>
        </p:blipFill>
        <p:spPr bwMode="auto">
          <a:xfrm>
            <a:off x="6205735" y="3572260"/>
            <a:ext cx="856225" cy="678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5" name="Picture 88" descr="966aca0743b6b1fd7b8947d9">
            <a:hlinkClick r:id="rId46"/>
          </p:cNvPr>
          <p:cNvPicPr>
            <a:picLocks noChangeAspect="1" noChangeArrowheads="1"/>
          </p:cNvPicPr>
          <p:nvPr/>
        </p:nvPicPr>
        <p:blipFill>
          <a:blip r:embed="rId47" cstate="email">
            <a:extLst>
              <a:ext uri="{28A0092B-C50C-407E-A947-70E740481C1C}">
                <a14:useLocalDpi xmlns:a14="http://schemas.microsoft.com/office/drawing/2010/main"/>
              </a:ext>
            </a:extLst>
          </a:blip>
          <a:srcRect/>
          <a:stretch>
            <a:fillRect/>
          </a:stretch>
        </p:blipFill>
        <p:spPr bwMode="auto">
          <a:xfrm>
            <a:off x="6270306" y="4534740"/>
            <a:ext cx="788033" cy="5292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6" name="Picture 156" descr="雷克萨斯">
            <a:hlinkClick r:id="rId48"/>
          </p:cNvPr>
          <p:cNvPicPr>
            <a:picLocks noChangeAspect="1" noChangeArrowheads="1"/>
          </p:cNvPicPr>
          <p:nvPr/>
        </p:nvPicPr>
        <p:blipFill>
          <a:blip r:embed="rId49" cstate="email">
            <a:extLst>
              <a:ext uri="{28A0092B-C50C-407E-A947-70E740481C1C}">
                <a14:useLocalDpi xmlns:a14="http://schemas.microsoft.com/office/drawing/2010/main"/>
              </a:ext>
            </a:extLst>
          </a:blip>
          <a:srcRect/>
          <a:stretch>
            <a:fillRect/>
          </a:stretch>
        </p:blipFill>
        <p:spPr bwMode="auto">
          <a:xfrm>
            <a:off x="7462411" y="1244046"/>
            <a:ext cx="935216" cy="3464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7" name="Picture 84" descr="一汽奥迪">
            <a:hlinkClick r:id="rId50"/>
          </p:cNvPr>
          <p:cNvPicPr>
            <a:picLocks noChangeAspect="1" noChangeArrowheads="1"/>
          </p:cNvPicPr>
          <p:nvPr/>
        </p:nvPicPr>
        <p:blipFill>
          <a:blip r:embed="rId51"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7192848" y="1748493"/>
            <a:ext cx="1478439" cy="5757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8" name="Picture 75" descr="上海通用别克"/>
          <p:cNvPicPr>
            <a:picLocks noChangeAspect="1" noChangeArrowheads="1"/>
          </p:cNvPicPr>
          <p:nvPr/>
        </p:nvPicPr>
        <p:blipFill>
          <a:blip r:embed="rId52" cstate="email">
            <a:clrChange>
              <a:clrFrom>
                <a:srgbClr val="F9F9F9"/>
              </a:clrFrom>
              <a:clrTo>
                <a:srgbClr val="F9F9F9">
                  <a:alpha val="0"/>
                </a:srgbClr>
              </a:clrTo>
            </a:clrChange>
            <a:extLst>
              <a:ext uri="{28A0092B-C50C-407E-A947-70E740481C1C}">
                <a14:useLocalDpi xmlns:a14="http://schemas.microsoft.com/office/drawing/2010/main"/>
              </a:ext>
            </a:extLst>
          </a:blip>
          <a:srcRect/>
          <a:stretch>
            <a:fillRect/>
          </a:stretch>
        </p:blipFill>
        <p:spPr bwMode="auto">
          <a:xfrm>
            <a:off x="7501346" y="2409632"/>
            <a:ext cx="857339" cy="714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9" name="Picture 124" descr="507c3897146fec5955fb9693">
            <a:hlinkClick r:id="rId53"/>
          </p:cNvPr>
          <p:cNvPicPr>
            <a:picLocks noChangeAspect="1" noChangeArrowheads="1"/>
          </p:cNvPicPr>
          <p:nvPr/>
        </p:nvPicPr>
        <p:blipFill>
          <a:blip r:embed="rId54" cstate="email">
            <a:extLst>
              <a:ext uri="{28A0092B-C50C-407E-A947-70E740481C1C}">
                <a14:useLocalDpi xmlns:a14="http://schemas.microsoft.com/office/drawing/2010/main"/>
              </a:ext>
            </a:extLst>
          </a:blip>
          <a:srcRect/>
          <a:stretch>
            <a:fillRect/>
          </a:stretch>
        </p:blipFill>
        <p:spPr bwMode="auto">
          <a:xfrm>
            <a:off x="7638616" y="3810422"/>
            <a:ext cx="557688" cy="5412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0" name="图片 99"/>
          <p:cNvPicPr>
            <a:picLocks noChangeAspect="1"/>
          </p:cNvPicPr>
          <p:nvPr/>
        </p:nvPicPr>
        <p:blipFill>
          <a:blip r:embed="rId55"/>
          <a:stretch>
            <a:fillRect/>
          </a:stretch>
        </p:blipFill>
        <p:spPr>
          <a:xfrm>
            <a:off x="8644742" y="1281770"/>
            <a:ext cx="680158" cy="405454"/>
          </a:xfrm>
          <a:prstGeom prst="rect">
            <a:avLst/>
          </a:prstGeom>
        </p:spPr>
      </p:pic>
      <p:pic>
        <p:nvPicPr>
          <p:cNvPr id="101" name="Picture 81" descr="id=PjTzPj0zr0&amp;gp=402&amp;time=nHcLPWczPH6dns">
            <a:hlinkClick r:id="rId56"/>
          </p:cNvPr>
          <p:cNvPicPr>
            <a:picLocks noChangeAspect="1" noChangeArrowheads="1"/>
          </p:cNvPicPr>
          <p:nvPr/>
        </p:nvPicPr>
        <p:blipFill>
          <a:blip r:embed="rId57" cstate="print">
            <a:clrChange>
              <a:clrFrom>
                <a:srgbClr val="F9FFFF"/>
              </a:clrFrom>
              <a:clrTo>
                <a:srgbClr val="F9FFFF">
                  <a:alpha val="0"/>
                </a:srgbClr>
              </a:clrTo>
            </a:clrChange>
            <a:extLst>
              <a:ext uri="{28A0092B-C50C-407E-A947-70E740481C1C}">
                <a14:useLocalDpi xmlns:a14="http://schemas.microsoft.com/office/drawing/2010/main" val="0"/>
              </a:ext>
            </a:extLst>
          </a:blip>
          <a:srcRect l="4610" t="4509" r="4509" b="9119"/>
          <a:stretch>
            <a:fillRect/>
          </a:stretch>
        </p:blipFill>
        <p:spPr bwMode="auto">
          <a:xfrm>
            <a:off x="7565596" y="4487921"/>
            <a:ext cx="728841" cy="6288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 name="Picture 78" descr="e6508eef47b9e2fcce1b3eb7">
            <a:hlinkClick r:id="rId58"/>
          </p:cNvPr>
          <p:cNvPicPr>
            <a:picLocks noChangeAspect="1" noChangeArrowheads="1"/>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7465166" y="3164770"/>
            <a:ext cx="898786" cy="5653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3" name="图片 102"/>
          <p:cNvPicPr>
            <a:picLocks noChangeAspect="1"/>
          </p:cNvPicPr>
          <p:nvPr/>
        </p:nvPicPr>
        <p:blipFill rotWithShape="1">
          <a:blip r:embed="rId60"/>
          <a:srcRect l="19559" t="15403" r="18041" b="7905"/>
          <a:stretch/>
        </p:blipFill>
        <p:spPr>
          <a:xfrm>
            <a:off x="6406610" y="5339858"/>
            <a:ext cx="527489" cy="517346"/>
          </a:xfrm>
          <a:prstGeom prst="rect">
            <a:avLst/>
          </a:prstGeom>
        </p:spPr>
      </p:pic>
      <p:pic>
        <p:nvPicPr>
          <p:cNvPr id="104" name="Picture 108" descr="4abae5edebbf9c7f79f05528">
            <a:hlinkClick r:id="rId61"/>
          </p:cNvPr>
          <p:cNvPicPr>
            <a:picLocks noChangeAspect="1" noChangeArrowheads="1"/>
          </p:cNvPicPr>
          <p:nvPr/>
        </p:nvPicPr>
        <p:blipFill>
          <a:blip r:embed="rId62" cstate="print">
            <a:extLst>
              <a:ext uri="{28A0092B-C50C-407E-A947-70E740481C1C}">
                <a14:useLocalDpi xmlns:a14="http://schemas.microsoft.com/office/drawing/2010/main" val="0"/>
              </a:ext>
            </a:extLst>
          </a:blip>
          <a:srcRect/>
          <a:stretch>
            <a:fillRect/>
          </a:stretch>
        </p:blipFill>
        <p:spPr bwMode="auto">
          <a:xfrm>
            <a:off x="7627556" y="5291038"/>
            <a:ext cx="541908" cy="57645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5" name="Picture 144" descr="0db2c9cad0b0885cf21fe7b3">
            <a:hlinkClick r:id="rId63"/>
          </p:cNvPr>
          <p:cNvPicPr>
            <a:picLocks noChangeAspect="1" noChangeArrowheads="1"/>
          </p:cNvPicPr>
          <p:nvPr/>
        </p:nvPicPr>
        <p:blipFill>
          <a:blip r:embed="rId64" cstate="print">
            <a:extLst>
              <a:ext uri="{28A0092B-C50C-407E-A947-70E740481C1C}">
                <a14:useLocalDpi xmlns:a14="http://schemas.microsoft.com/office/drawing/2010/main" val="0"/>
              </a:ext>
            </a:extLst>
          </a:blip>
          <a:srcRect/>
          <a:stretch>
            <a:fillRect/>
          </a:stretch>
        </p:blipFill>
        <p:spPr bwMode="auto">
          <a:xfrm>
            <a:off x="8687243" y="1905145"/>
            <a:ext cx="595155" cy="358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6" name="Picture 52" descr="7168e33bjw6deoza68lhdj"/>
          <p:cNvPicPr>
            <a:picLocks noChangeAspect="1" noChangeArrowheads="1"/>
          </p:cNvPicPr>
          <p:nvPr/>
        </p:nvPicPr>
        <p:blipFill>
          <a:blip r:embed="rId65" cstate="print">
            <a:extLst>
              <a:ext uri="{28A0092B-C50C-407E-A947-70E740481C1C}">
                <a14:useLocalDpi xmlns:a14="http://schemas.microsoft.com/office/drawing/2010/main" val="0"/>
              </a:ext>
            </a:extLst>
          </a:blip>
          <a:srcRect/>
          <a:stretch>
            <a:fillRect/>
          </a:stretch>
        </p:blipFill>
        <p:spPr bwMode="auto">
          <a:xfrm>
            <a:off x="8581742" y="2415639"/>
            <a:ext cx="848167" cy="708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2" descr="https://timgsa.baidu.com/timg?image&amp;quality=80&amp;size=b9999_10000&amp;sec=1516853838978&amp;di=654d02f437a08cb286a06b4e5a819706&amp;imgtype=0&amp;src=http%3A%2F%2Fimg.weixinyidu.com%2F151128%2F8c21877b.jpg"/>
          <p:cNvPicPr>
            <a:picLocks noChangeAspect="1" noChangeArrowheads="1"/>
          </p:cNvPicPr>
          <p:nvPr/>
        </p:nvPicPr>
        <p:blipFill rotWithShape="1">
          <a:blip r:embed="rId66" cstate="print">
            <a:extLst>
              <a:ext uri="{28A0092B-C50C-407E-A947-70E740481C1C}">
                <a14:useLocalDpi xmlns:a14="http://schemas.microsoft.com/office/drawing/2010/main" val="0"/>
              </a:ext>
            </a:extLst>
          </a:blip>
          <a:srcRect l="15644" t="20890" r="15810" b="23027"/>
          <a:stretch/>
        </p:blipFill>
        <p:spPr bwMode="auto">
          <a:xfrm>
            <a:off x="8584576" y="3211281"/>
            <a:ext cx="740324" cy="605720"/>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46" descr="东风风行">
            <a:hlinkClick r:id="rId67"/>
          </p:cNvPr>
          <p:cNvPicPr>
            <a:picLocks noChangeAspect="1" noChangeArrowheads="1"/>
          </p:cNvPicPr>
          <p:nvPr/>
        </p:nvPicPr>
        <p:blipFill>
          <a:blip r:embed="rId68" cstate="print">
            <a:extLst>
              <a:ext uri="{28A0092B-C50C-407E-A947-70E740481C1C}">
                <a14:useLocalDpi xmlns:a14="http://schemas.microsoft.com/office/drawing/2010/main" val="0"/>
              </a:ext>
            </a:extLst>
          </a:blip>
          <a:srcRect l="2817" t="27785" r="2756" b="22276"/>
          <a:stretch>
            <a:fillRect/>
          </a:stretch>
        </p:blipFill>
        <p:spPr bwMode="auto">
          <a:xfrm>
            <a:off x="8417162" y="4003744"/>
            <a:ext cx="1218336" cy="2955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9" name="图片 108"/>
          <p:cNvPicPr>
            <a:picLocks noChangeAspect="1"/>
          </p:cNvPicPr>
          <p:nvPr/>
        </p:nvPicPr>
        <p:blipFill>
          <a:blip r:embed="rId69"/>
          <a:stretch>
            <a:fillRect/>
          </a:stretch>
        </p:blipFill>
        <p:spPr>
          <a:xfrm>
            <a:off x="8562244" y="4526764"/>
            <a:ext cx="845151" cy="475052"/>
          </a:xfrm>
          <a:prstGeom prst="rect">
            <a:avLst/>
          </a:prstGeom>
        </p:spPr>
      </p:pic>
      <p:pic>
        <p:nvPicPr>
          <p:cNvPr id="110" name="Picture 122" descr="长城汽车">
            <a:hlinkClick r:id="rId70"/>
          </p:cNvPr>
          <p:cNvPicPr>
            <a:picLocks noChangeAspect="1" noChangeArrowheads="1"/>
          </p:cNvPicPr>
          <p:nvPr/>
        </p:nvPicPr>
        <p:blipFill>
          <a:blip r:embed="rId71" cstate="print">
            <a:extLst>
              <a:ext uri="{28A0092B-C50C-407E-A947-70E740481C1C}">
                <a14:useLocalDpi xmlns:a14="http://schemas.microsoft.com/office/drawing/2010/main" val="0"/>
              </a:ext>
            </a:extLst>
          </a:blip>
          <a:srcRect l="17976" t="5197" r="15376" b="17966"/>
          <a:stretch>
            <a:fillRect/>
          </a:stretch>
        </p:blipFill>
        <p:spPr bwMode="auto">
          <a:xfrm>
            <a:off x="8562244" y="5291038"/>
            <a:ext cx="832693" cy="4344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1" name="Picture 77" descr="6a22e824857549208744f90e">
            <a:hlinkClick r:id="rId72"/>
          </p:cNvPr>
          <p:cNvPicPr>
            <a:picLocks noChangeAspect="1" noChangeArrowheads="1"/>
          </p:cNvPicPr>
          <p:nvPr/>
        </p:nvPicPr>
        <p:blipFill>
          <a:blip r:embed="rId73" cstate="print">
            <a:clrChange>
              <a:clrFrom>
                <a:srgbClr val="E6E5E1"/>
              </a:clrFrom>
              <a:clrTo>
                <a:srgbClr val="E6E5E1">
                  <a:alpha val="0"/>
                </a:srgbClr>
              </a:clrTo>
            </a:clrChange>
            <a:extLst>
              <a:ext uri="{28A0092B-C50C-407E-A947-70E740481C1C}">
                <a14:useLocalDpi xmlns:a14="http://schemas.microsoft.com/office/drawing/2010/main" val="0"/>
              </a:ext>
            </a:extLst>
          </a:blip>
          <a:srcRect/>
          <a:stretch>
            <a:fillRect/>
          </a:stretch>
        </p:blipFill>
        <p:spPr bwMode="auto">
          <a:xfrm>
            <a:off x="9711087" y="1187378"/>
            <a:ext cx="857207" cy="6944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2" name="Picture 8" descr="E:\广汽传祺\开拓系\汽车商标\宝沃.png"/>
          <p:cNvPicPr>
            <a:picLocks noChangeAspect="1" noChangeArrowheads="1"/>
          </p:cNvPicPr>
          <p:nvPr/>
        </p:nvPicPr>
        <p:blipFill>
          <a:blip r:embed="rId74" cstate="email">
            <a:extLst>
              <a:ext uri="{28A0092B-C50C-407E-A947-70E740481C1C}">
                <a14:useLocalDpi xmlns:a14="http://schemas.microsoft.com/office/drawing/2010/main"/>
              </a:ext>
            </a:extLst>
          </a:blip>
          <a:srcRect/>
          <a:stretch>
            <a:fillRect/>
          </a:stretch>
        </p:blipFill>
        <p:spPr bwMode="auto">
          <a:xfrm>
            <a:off x="9826084" y="1881834"/>
            <a:ext cx="563547" cy="679627"/>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134" descr="5af4d7ea099411c0d539c9ca">
            <a:hlinkClick r:id="rId75"/>
          </p:cNvPr>
          <p:cNvPicPr>
            <a:picLocks noChangeAspect="1" noChangeArrowheads="1"/>
          </p:cNvPicPr>
          <p:nvPr/>
        </p:nvPicPr>
        <p:blipFill>
          <a:blip r:embed="rId76" cstate="print">
            <a:extLst>
              <a:ext uri="{28A0092B-C50C-407E-A947-70E740481C1C}">
                <a14:useLocalDpi xmlns:a14="http://schemas.microsoft.com/office/drawing/2010/main" val="0"/>
              </a:ext>
            </a:extLst>
          </a:blip>
          <a:srcRect/>
          <a:stretch>
            <a:fillRect/>
          </a:stretch>
        </p:blipFill>
        <p:spPr bwMode="auto">
          <a:xfrm>
            <a:off x="9809049" y="2720564"/>
            <a:ext cx="661282" cy="45737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4" name="Picture 16"/>
          <p:cNvPicPr>
            <a:picLocks noChangeAspect="1" noChangeArrowheads="1"/>
          </p:cNvPicPr>
          <p:nvPr/>
        </p:nvPicPr>
        <p:blipFill>
          <a:blip r:embed="rId77" cstate="email">
            <a:extLst>
              <a:ext uri="{28A0092B-C50C-407E-A947-70E740481C1C}">
                <a14:useLocalDpi xmlns:a14="http://schemas.microsoft.com/office/drawing/2010/main"/>
              </a:ext>
            </a:extLst>
          </a:blip>
          <a:srcRect/>
          <a:stretch>
            <a:fillRect/>
          </a:stretch>
        </p:blipFill>
        <p:spPr bwMode="auto">
          <a:xfrm>
            <a:off x="9598007" y="3479756"/>
            <a:ext cx="1247584" cy="223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5" name="Picture 20" descr="E:\广汽传祺\开拓系\汽车商标\雷诺.jpg"/>
          <p:cNvPicPr>
            <a:picLocks noChangeAspect="1" noChangeArrowheads="1"/>
          </p:cNvPicPr>
          <p:nvPr/>
        </p:nvPicPr>
        <p:blipFill>
          <a:blip r:embed="rId78" cstate="email">
            <a:extLst>
              <a:ext uri="{28A0092B-C50C-407E-A947-70E740481C1C}">
                <a14:useLocalDpi xmlns:a14="http://schemas.microsoft.com/office/drawing/2010/main"/>
              </a:ext>
            </a:extLst>
          </a:blip>
          <a:srcRect/>
          <a:stretch>
            <a:fillRect/>
          </a:stretch>
        </p:blipFill>
        <p:spPr bwMode="auto">
          <a:xfrm>
            <a:off x="9879738" y="3948976"/>
            <a:ext cx="587231" cy="474966"/>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12" descr="克莱斯勒">
            <a:hlinkClick r:id="rId79"/>
          </p:cNvPr>
          <p:cNvPicPr>
            <a:picLocks noChangeAspect="1" noChangeArrowheads="1"/>
          </p:cNvPicPr>
          <p:nvPr/>
        </p:nvPicPr>
        <p:blipFill>
          <a:blip r:embed="rId80" cstate="print">
            <a:extLst>
              <a:ext uri="{28A0092B-C50C-407E-A947-70E740481C1C}">
                <a14:useLocalDpi xmlns:a14="http://schemas.microsoft.com/office/drawing/2010/main" val="0"/>
              </a:ext>
            </a:extLst>
          </a:blip>
          <a:srcRect l="3008" t="6017" r="3008" b="2942"/>
          <a:stretch>
            <a:fillRect/>
          </a:stretch>
        </p:blipFill>
        <p:spPr bwMode="auto">
          <a:xfrm>
            <a:off x="9825029" y="5371437"/>
            <a:ext cx="793540" cy="35022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8" name="图片 117"/>
          <p:cNvPicPr>
            <a:picLocks noChangeAspect="1"/>
          </p:cNvPicPr>
          <p:nvPr/>
        </p:nvPicPr>
        <p:blipFill>
          <a:blip r:embed="rId81"/>
          <a:stretch>
            <a:fillRect/>
          </a:stretch>
        </p:blipFill>
        <p:spPr>
          <a:xfrm>
            <a:off x="3845006" y="3574255"/>
            <a:ext cx="685883" cy="497792"/>
          </a:xfrm>
          <a:prstGeom prst="rect">
            <a:avLst/>
          </a:prstGeom>
        </p:spPr>
      </p:pic>
      <p:pic>
        <p:nvPicPr>
          <p:cNvPr id="1026" name="Picture 2" descr="https://timgsa.baidu.com/timg?image&amp;quality=80&amp;size=b9999_10000&amp;sec=1581667876616&amp;di=e0959df22a602af7434da17640f115d5&amp;imgtype=0&amp;src=http%3A%2F%2Finews.gtimg.com%2Fnewsapp_bt%2F0%2F8590992290%2F1000"/>
          <p:cNvPicPr>
            <a:picLocks noChangeAspect="1" noChangeArrowheads="1"/>
          </p:cNvPicPr>
          <p:nvPr/>
        </p:nvPicPr>
        <p:blipFill rotWithShape="1">
          <a:blip r:embed="rId82" cstate="print">
            <a:extLst>
              <a:ext uri="{28A0092B-C50C-407E-A947-70E740481C1C}">
                <a14:useLocalDpi xmlns:a14="http://schemas.microsoft.com/office/drawing/2010/main" val="0"/>
              </a:ext>
            </a:extLst>
          </a:blip>
          <a:srcRect l="14525" t="8182" r="12254" b="18575"/>
          <a:stretch/>
        </p:blipFill>
        <p:spPr bwMode="auto">
          <a:xfrm>
            <a:off x="929599" y="5404494"/>
            <a:ext cx="914601" cy="515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35451" y="224688"/>
            <a:ext cx="2031325" cy="368300"/>
          </a:xfrm>
          <a:prstGeom prst="rect">
            <a:avLst/>
          </a:prstGeom>
          <a:noFill/>
          <a:ln w="9525">
            <a:noFill/>
            <a:miter lim="800000"/>
          </a:ln>
        </p:spPr>
        <p:txBody>
          <a:bodyPr wrap="square">
            <a:spAutoFit/>
          </a:bodyPr>
          <a:lstStyle/>
          <a:p>
            <a:pPr eaLnBrk="0" hangingPunct="0"/>
            <a:r>
              <a:rPr lang="zh-CN" altLang="en-US" b="1" dirty="0" smtClean="0">
                <a:latin typeface="微软雅黑" panose="020B0503020204020204" pitchFamily="34" charset="-122"/>
                <a:ea typeface="微软雅黑" panose="020B0503020204020204" pitchFamily="34" charset="-122"/>
              </a:rPr>
              <a:t>创维汽车</a:t>
            </a:r>
            <a:r>
              <a:rPr lang="zh-CN" altLang="en-US" b="1" dirty="0">
                <a:latin typeface="微软雅黑" panose="020B0503020204020204" pitchFamily="34" charset="-122"/>
                <a:ea typeface="微软雅黑" panose="020B0503020204020204" pitchFamily="34" charset="-122"/>
              </a:rPr>
              <a:t>建店标准</a:t>
            </a:r>
          </a:p>
        </p:txBody>
      </p:sp>
      <p:graphicFrame>
        <p:nvGraphicFramePr>
          <p:cNvPr id="4" name="表格 3"/>
          <p:cNvGraphicFramePr>
            <a:graphicFrameLocks noGrp="1"/>
          </p:cNvGraphicFramePr>
          <p:nvPr/>
        </p:nvGraphicFramePr>
        <p:xfrm>
          <a:off x="586853" y="1179072"/>
          <a:ext cx="11109278" cy="4663216"/>
        </p:xfrm>
        <a:graphic>
          <a:graphicData uri="http://schemas.openxmlformats.org/drawingml/2006/table">
            <a:tbl>
              <a:tblPr/>
              <a:tblGrid>
                <a:gridCol w="667771">
                  <a:extLst>
                    <a:ext uri="{9D8B030D-6E8A-4147-A177-3AD203B41FA5}">
                      <a16:colId xmlns:a16="http://schemas.microsoft.com/office/drawing/2014/main" val="20000"/>
                    </a:ext>
                  </a:extLst>
                </a:gridCol>
                <a:gridCol w="667771">
                  <a:extLst>
                    <a:ext uri="{9D8B030D-6E8A-4147-A177-3AD203B41FA5}">
                      <a16:colId xmlns:a16="http://schemas.microsoft.com/office/drawing/2014/main" val="20001"/>
                    </a:ext>
                  </a:extLst>
                </a:gridCol>
                <a:gridCol w="1335540">
                  <a:extLst>
                    <a:ext uri="{9D8B030D-6E8A-4147-A177-3AD203B41FA5}">
                      <a16:colId xmlns:a16="http://schemas.microsoft.com/office/drawing/2014/main" val="20002"/>
                    </a:ext>
                  </a:extLst>
                </a:gridCol>
                <a:gridCol w="995411">
                  <a:extLst>
                    <a:ext uri="{9D8B030D-6E8A-4147-A177-3AD203B41FA5}">
                      <a16:colId xmlns:a16="http://schemas.microsoft.com/office/drawing/2014/main" val="20003"/>
                    </a:ext>
                  </a:extLst>
                </a:gridCol>
                <a:gridCol w="995411">
                  <a:extLst>
                    <a:ext uri="{9D8B030D-6E8A-4147-A177-3AD203B41FA5}">
                      <a16:colId xmlns:a16="http://schemas.microsoft.com/office/drawing/2014/main" val="20004"/>
                    </a:ext>
                  </a:extLst>
                </a:gridCol>
                <a:gridCol w="1247251">
                  <a:extLst>
                    <a:ext uri="{9D8B030D-6E8A-4147-A177-3AD203B41FA5}">
                      <a16:colId xmlns:a16="http://schemas.microsoft.com/office/drawing/2014/main" val="20005"/>
                    </a:ext>
                  </a:extLst>
                </a:gridCol>
                <a:gridCol w="1247251">
                  <a:extLst>
                    <a:ext uri="{9D8B030D-6E8A-4147-A177-3AD203B41FA5}">
                      <a16:colId xmlns:a16="http://schemas.microsoft.com/office/drawing/2014/main" val="20006"/>
                    </a:ext>
                  </a:extLst>
                </a:gridCol>
                <a:gridCol w="1146514">
                  <a:extLst>
                    <a:ext uri="{9D8B030D-6E8A-4147-A177-3AD203B41FA5}">
                      <a16:colId xmlns:a16="http://schemas.microsoft.com/office/drawing/2014/main" val="20007"/>
                    </a:ext>
                  </a:extLst>
                </a:gridCol>
                <a:gridCol w="1734798">
                  <a:extLst>
                    <a:ext uri="{9D8B030D-6E8A-4147-A177-3AD203B41FA5}">
                      <a16:colId xmlns:a16="http://schemas.microsoft.com/office/drawing/2014/main" val="20008"/>
                    </a:ext>
                  </a:extLst>
                </a:gridCol>
                <a:gridCol w="1071560">
                  <a:extLst>
                    <a:ext uri="{9D8B030D-6E8A-4147-A177-3AD203B41FA5}">
                      <a16:colId xmlns:a16="http://schemas.microsoft.com/office/drawing/2014/main" val="20009"/>
                    </a:ext>
                  </a:extLst>
                </a:gridCol>
              </a:tblGrid>
              <a:tr h="405073">
                <a:tc rowSpan="3" gridSpan="2">
                  <a:txBody>
                    <a:bodyPr/>
                    <a:lstStyle/>
                    <a:p>
                      <a:pPr algn="ctr" fontAlgn="ctr"/>
                      <a:r>
                        <a:rPr lang="zh-CN" altLang="en-US" sz="1400" b="1" i="0" u="none" strike="noStrike" dirty="0" smtClean="0">
                          <a:solidFill>
                            <a:srgbClr val="000000"/>
                          </a:solidFill>
                          <a:effectLst/>
                          <a:latin typeface="微软雅黑" panose="020B0503020204020204" pitchFamily="34" charset="-122"/>
                          <a:ea typeface="微软雅黑" panose="020B0503020204020204" pitchFamily="34" charset="-122"/>
                        </a:rPr>
                        <a:t>网络形态</a:t>
                      </a:r>
                      <a:endParaRPr lang="zh-CN" altLang="en-US"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rowSpan="3" hMerge="1">
                  <a:txBody>
                    <a:bodyPr/>
                    <a:lstStyle/>
                    <a:p>
                      <a:endParaRPr lang="zh-CN"/>
                    </a:p>
                  </a:txBody>
                  <a:tcPr/>
                </a:tc>
                <a:tc rowSpan="3">
                  <a:txBody>
                    <a:bodyPr/>
                    <a:lstStyle/>
                    <a:p>
                      <a:pPr algn="ctr" fontAlgn="ctr"/>
                      <a:r>
                        <a:rPr lang="zh-CN" altLang="en-US" sz="1400" b="1" i="0" u="none" strike="noStrike" dirty="0">
                          <a:solidFill>
                            <a:srgbClr val="000000"/>
                          </a:solidFill>
                          <a:effectLst/>
                          <a:latin typeface="微软雅黑" panose="020B0503020204020204" pitchFamily="34" charset="-122"/>
                          <a:ea typeface="微软雅黑" panose="020B0503020204020204" pitchFamily="34" charset="-122"/>
                        </a:rPr>
                        <a:t>类别</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rowSpan="3">
                  <a:txBody>
                    <a:bodyPr/>
                    <a:lstStyle/>
                    <a:p>
                      <a:pPr algn="ctr" fontAlgn="ctr"/>
                      <a:r>
                        <a:rPr lang="zh-CN" altLang="en-US" sz="1400" b="1" i="0" u="none" strike="noStrike" dirty="0" smtClean="0">
                          <a:solidFill>
                            <a:srgbClr val="000000"/>
                          </a:solidFill>
                          <a:effectLst/>
                          <a:latin typeface="微软雅黑" panose="020B0503020204020204" pitchFamily="34" charset="-122"/>
                          <a:ea typeface="微软雅黑" panose="020B0503020204020204" pitchFamily="34" charset="-122"/>
                        </a:rPr>
                        <a:t>级别</a:t>
                      </a:r>
                      <a:endParaRPr lang="zh-CN" altLang="en-US"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rowSpan="3">
                  <a:txBody>
                    <a:bodyPr/>
                    <a:lstStyle/>
                    <a:p>
                      <a:pPr algn="ctr" fontAlgn="ctr"/>
                      <a:r>
                        <a:rPr lang="zh-CN" altLang="en-US" sz="1400" b="1" i="0" u="none" strike="noStrike" dirty="0" smtClean="0">
                          <a:solidFill>
                            <a:srgbClr val="000000"/>
                          </a:solidFill>
                          <a:effectLst/>
                          <a:latin typeface="微软雅黑" panose="020B0503020204020204" pitchFamily="34" charset="-122"/>
                          <a:ea typeface="微软雅黑" panose="020B0503020204020204" pitchFamily="34" charset="-122"/>
                        </a:rPr>
                        <a:t>展厅内部净高</a:t>
                      </a:r>
                      <a:endParaRPr lang="en-US" altLang="zh-CN" sz="1400" b="1" i="0" u="none" strike="noStrike" dirty="0" smtClean="0">
                        <a:solidFill>
                          <a:srgbClr val="000000"/>
                        </a:solidFill>
                        <a:effectLst/>
                        <a:latin typeface="微软雅黑" panose="020B0503020204020204" pitchFamily="34" charset="-122"/>
                        <a:ea typeface="微软雅黑" panose="020B0503020204020204" pitchFamily="34" charset="-122"/>
                      </a:endParaRPr>
                    </a:p>
                    <a:p>
                      <a:pPr algn="ctr"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m</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zh-CN" altLang="en-US" sz="1400" b="1" i="0" u="none" strike="noStrike" dirty="0">
                          <a:solidFill>
                            <a:srgbClr val="000000"/>
                          </a:solidFill>
                          <a:effectLst/>
                          <a:latin typeface="微软雅黑" panose="020B0503020204020204" pitchFamily="34" charset="-122"/>
                          <a:ea typeface="微软雅黑" panose="020B0503020204020204" pitchFamily="34" charset="-122"/>
                        </a:rPr>
                        <a:t>销售部分</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rowSpan="3">
                  <a:txBody>
                    <a:bodyPr/>
                    <a:lstStyle/>
                    <a:p>
                      <a:pPr algn="ctr" fontAlgn="ctr"/>
                      <a:r>
                        <a:rPr lang="zh-CN" altLang="en-US" sz="1400" b="1" i="0" u="none" strike="noStrike" dirty="0">
                          <a:solidFill>
                            <a:srgbClr val="000000"/>
                          </a:solidFill>
                          <a:effectLst/>
                          <a:latin typeface="微软雅黑" panose="020B0503020204020204" pitchFamily="34" charset="-122"/>
                          <a:ea typeface="微软雅黑" panose="020B0503020204020204" pitchFamily="34" charset="-122"/>
                        </a:rPr>
                        <a:t>售后部分</a:t>
                      </a:r>
                      <a:r>
                        <a:rPr lang="zh-CN" altLang="en-US" sz="1200" b="1" i="0" u="none" strike="noStrike" dirty="0">
                          <a:solidFill>
                            <a:srgbClr val="000000"/>
                          </a:solidFill>
                          <a:effectLst/>
                          <a:latin typeface="微软雅黑" panose="020B0503020204020204" pitchFamily="34" charset="-122"/>
                          <a:ea typeface="微软雅黑" panose="020B0503020204020204" pitchFamily="34" charset="-122"/>
                        </a:rPr>
                        <a:t/>
                      </a:r>
                      <a:br>
                        <a:rPr lang="zh-CN" altLang="en-US" sz="1200" b="1" i="0" u="none" strike="noStrike" dirty="0">
                          <a:solidFill>
                            <a:srgbClr val="000000"/>
                          </a:solidFill>
                          <a:effectLst/>
                          <a:latin typeface="微软雅黑" panose="020B0503020204020204" pitchFamily="34" charset="-122"/>
                          <a:ea typeface="微软雅黑" panose="020B0503020204020204" pitchFamily="34" charset="-122"/>
                        </a:rPr>
                      </a:br>
                      <a:r>
                        <a:rPr lang="zh-CN" altLang="en-US" sz="1200" b="1" i="0" u="none" strike="noStrike" dirty="0">
                          <a:solidFill>
                            <a:srgbClr val="000000"/>
                          </a:solidFill>
                          <a:effectLst/>
                          <a:latin typeface="微软雅黑" panose="020B0503020204020204" pitchFamily="34" charset="-122"/>
                          <a:ea typeface="微软雅黑" panose="020B0503020204020204" pitchFamily="34" charset="-122"/>
                        </a:rPr>
                        <a:t>（㎡）</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rowSpan="3">
                  <a:txBody>
                    <a:bodyPr/>
                    <a:lstStyle/>
                    <a:p>
                      <a:pPr algn="ctr" fontAlgn="ctr"/>
                      <a:r>
                        <a:rPr lang="zh-CN" altLang="en-US" sz="1400" b="1" i="0" u="none" strike="noStrike" dirty="0">
                          <a:solidFill>
                            <a:srgbClr val="000000"/>
                          </a:solidFill>
                          <a:effectLst/>
                          <a:latin typeface="微软雅黑" panose="020B0503020204020204" pitchFamily="34" charset="-122"/>
                          <a:ea typeface="微软雅黑" panose="020B0503020204020204" pitchFamily="34" charset="-122"/>
                        </a:rPr>
                        <a:t>地点要求</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rowSpan="3">
                  <a:txBody>
                    <a:bodyPr/>
                    <a:lstStyle/>
                    <a:p>
                      <a:pPr algn="ctr" fontAlgn="ctr"/>
                      <a:r>
                        <a:rPr lang="zh-CN" altLang="en-US" sz="1400" b="1" i="0" u="none" strike="noStrike" dirty="0">
                          <a:solidFill>
                            <a:srgbClr val="000000"/>
                          </a:solidFill>
                          <a:effectLst/>
                          <a:latin typeface="微软雅黑" panose="020B0503020204020204" pitchFamily="34" charset="-122"/>
                          <a:ea typeface="微软雅黑" panose="020B0503020204020204" pitchFamily="34" charset="-122"/>
                        </a:rPr>
                        <a:t>店面说明</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18616">
                <a:tc gridSpan="2" vMerge="1">
                  <a:txBody>
                    <a:bodyPr/>
                    <a:lstStyle/>
                    <a:p>
                      <a:endParaRPr lang="zh-CN"/>
                    </a:p>
                  </a:txBody>
                  <a:tcPr/>
                </a:tc>
                <a:tc hMerge="1"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fontAlgn="ctr"/>
                      <a:r>
                        <a:rPr lang="zh-CN" altLang="en-US" sz="1200" b="1" i="0" u="none" strike="noStrike" dirty="0" smtClean="0">
                          <a:solidFill>
                            <a:srgbClr val="000000"/>
                          </a:solidFill>
                          <a:effectLst/>
                          <a:latin typeface="微软雅黑" panose="020B0503020204020204" pitchFamily="34" charset="-122"/>
                          <a:ea typeface="微软雅黑" panose="020B0503020204020204" pitchFamily="34" charset="-122"/>
                        </a:rPr>
                        <a:t>一层面积</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zh-CN" altLang="en-US" sz="1200" b="1" i="0" u="none" strike="noStrike" dirty="0" smtClean="0">
                          <a:solidFill>
                            <a:srgbClr val="000000"/>
                          </a:solidFill>
                          <a:effectLst/>
                          <a:latin typeface="微软雅黑" panose="020B0503020204020204" pitchFamily="34" charset="-122"/>
                          <a:ea typeface="微软雅黑" panose="020B0503020204020204" pitchFamily="34" charset="-122"/>
                        </a:rPr>
                        <a:t>二层面积</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zh-CN"/>
                    </a:p>
                  </a:txBody>
                  <a:tcPr/>
                </a:tc>
                <a:tc vMerge="1">
                  <a:txBody>
                    <a:bodyPr/>
                    <a:lstStyle/>
                    <a:p>
                      <a:endParaRPr lang="zh-CN"/>
                    </a:p>
                  </a:txBody>
                  <a:tcPr/>
                </a:tc>
                <a:tc vMerge="1">
                  <a:txBody>
                    <a:bodyPr/>
                    <a:lstStyle/>
                    <a:p>
                      <a:endParaRPr lang="zh-CN"/>
                    </a:p>
                  </a:txBody>
                  <a:tcPr/>
                </a:tc>
                <a:extLst>
                  <a:ext uri="{0D108BD9-81ED-4DB2-BD59-A6C34878D82A}">
                    <a16:rowId xmlns:a16="http://schemas.microsoft.com/office/drawing/2014/main" val="10001"/>
                  </a:ext>
                </a:extLst>
              </a:tr>
              <a:tr h="362298">
                <a:tc gridSpan="2" vMerge="1">
                  <a:txBody>
                    <a:bodyPr/>
                    <a:lstStyle/>
                    <a:p>
                      <a:endParaRPr lang="zh-CN"/>
                    </a:p>
                  </a:txBody>
                  <a:tcPr/>
                </a:tc>
                <a:tc hMerge="1"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1" i="0" u="none" strike="noStrike" dirty="0" smtClean="0">
                          <a:solidFill>
                            <a:srgbClr val="000000"/>
                          </a:solidFill>
                          <a:effectLst/>
                          <a:latin typeface="微软雅黑" panose="020B0503020204020204" pitchFamily="34" charset="-122"/>
                          <a:ea typeface="微软雅黑" panose="020B0503020204020204" pitchFamily="34" charset="-122"/>
                        </a:rPr>
                        <a:t>展示区</a:t>
                      </a:r>
                      <a:br>
                        <a:rPr lang="zh-CN" altLang="en-US" sz="1200" b="1" i="0" u="none" strike="noStrike" dirty="0" smtClean="0">
                          <a:solidFill>
                            <a:srgbClr val="000000"/>
                          </a:solidFill>
                          <a:effectLst/>
                          <a:latin typeface="微软雅黑" panose="020B0503020204020204" pitchFamily="34" charset="-122"/>
                          <a:ea typeface="微软雅黑" panose="020B0503020204020204" pitchFamily="34" charset="-122"/>
                        </a:rPr>
                      </a:br>
                      <a:r>
                        <a:rPr lang="zh-CN" altLang="en-US" sz="1200" b="1" i="0" u="none" strike="noStrike" dirty="0" smtClean="0">
                          <a:solidFill>
                            <a:srgbClr val="000000"/>
                          </a:solidFill>
                          <a:effectLst/>
                          <a:latin typeface="微软雅黑" panose="020B0503020204020204" pitchFamily="34" charset="-122"/>
                          <a:ea typeface="微软雅黑" panose="020B0503020204020204" pitchFamily="34" charset="-122"/>
                        </a:rPr>
                        <a:t>（㎡）</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1" i="0" u="none" strike="noStrike" dirty="0" smtClean="0">
                          <a:solidFill>
                            <a:srgbClr val="000000"/>
                          </a:solidFill>
                          <a:effectLst/>
                          <a:latin typeface="微软雅黑" panose="020B0503020204020204" pitchFamily="34" charset="-122"/>
                          <a:ea typeface="微软雅黑" panose="020B0503020204020204" pitchFamily="34" charset="-122"/>
                        </a:rPr>
                        <a:t>办公区</a:t>
                      </a:r>
                      <a:br>
                        <a:rPr lang="zh-CN" altLang="en-US" sz="1200" b="1" i="0" u="none" strike="noStrike" dirty="0" smtClean="0">
                          <a:solidFill>
                            <a:srgbClr val="000000"/>
                          </a:solidFill>
                          <a:effectLst/>
                          <a:latin typeface="微软雅黑" panose="020B0503020204020204" pitchFamily="34" charset="-122"/>
                          <a:ea typeface="微软雅黑" panose="020B0503020204020204" pitchFamily="34" charset="-122"/>
                        </a:rPr>
                      </a:br>
                      <a:r>
                        <a:rPr lang="zh-CN" altLang="en-US" sz="1200" b="1" i="0" u="none" strike="noStrike" dirty="0" smtClean="0">
                          <a:solidFill>
                            <a:srgbClr val="000000"/>
                          </a:solidFill>
                          <a:effectLst/>
                          <a:latin typeface="微软雅黑" panose="020B0503020204020204" pitchFamily="34" charset="-122"/>
                          <a:ea typeface="微软雅黑" panose="020B0503020204020204" pitchFamily="34" charset="-122"/>
                        </a:rPr>
                        <a:t>（㎡）</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zh-CN"/>
                    </a:p>
                  </a:txBody>
                  <a:tcPr/>
                </a:tc>
                <a:tc vMerge="1">
                  <a:txBody>
                    <a:bodyPr/>
                    <a:lstStyle/>
                    <a:p>
                      <a:endParaRPr lang="zh-CN"/>
                    </a:p>
                  </a:txBody>
                  <a:tcPr/>
                </a:tc>
                <a:tc vMerge="1">
                  <a:txBody>
                    <a:bodyPr/>
                    <a:lstStyle/>
                    <a:p>
                      <a:endParaRPr lang="zh-CN"/>
                    </a:p>
                  </a:txBody>
                  <a:tcPr/>
                </a:tc>
                <a:extLst>
                  <a:ext uri="{0D108BD9-81ED-4DB2-BD59-A6C34878D82A}">
                    <a16:rowId xmlns:a16="http://schemas.microsoft.com/office/drawing/2014/main" val="10002"/>
                  </a:ext>
                </a:extLst>
              </a:tr>
              <a:tr h="702567">
                <a:tc rowSpan="2" gridSpan="2">
                  <a:txBody>
                    <a:bodyPr/>
                    <a:lstStyle/>
                    <a:p>
                      <a:pPr algn="ctr" fontAlgn="ctr"/>
                      <a:r>
                        <a:rPr lang="zh-CN" altLang="en-US" sz="1400" b="0" i="0" u="none" strike="noStrike" dirty="0" smtClean="0">
                          <a:solidFill>
                            <a:srgbClr val="000000"/>
                          </a:solidFill>
                          <a:effectLst/>
                          <a:latin typeface="微软雅黑" panose="020B0503020204020204" pitchFamily="34" charset="-122"/>
                          <a:ea typeface="微软雅黑" panose="020B0503020204020204" pitchFamily="34" charset="-122"/>
                        </a:rPr>
                        <a:t>标准</a:t>
                      </a:r>
                      <a:r>
                        <a:rPr lang="en-US" altLang="zh-CN" sz="1400" b="0" i="0" u="none" strike="noStrike" dirty="0" smtClean="0">
                          <a:solidFill>
                            <a:srgbClr val="000000"/>
                          </a:solidFill>
                          <a:effectLst/>
                          <a:latin typeface="微软雅黑" panose="020B0503020204020204" pitchFamily="34" charset="-122"/>
                          <a:ea typeface="微软雅黑" panose="020B0503020204020204" pitchFamily="34" charset="-122"/>
                        </a:rPr>
                        <a:t>4S</a:t>
                      </a:r>
                      <a:r>
                        <a:rPr lang="zh-CN" altLang="en-US" sz="1400" b="0" i="0" u="none" strike="noStrike" dirty="0" smtClean="0">
                          <a:solidFill>
                            <a:srgbClr val="000000"/>
                          </a:solidFill>
                          <a:effectLst/>
                          <a:latin typeface="微软雅黑" panose="020B0503020204020204" pitchFamily="34" charset="-122"/>
                          <a:ea typeface="微软雅黑" panose="020B0503020204020204" pitchFamily="34" charset="-122"/>
                        </a:rPr>
                        <a:t>店</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rowSpan="2" hMerge="1">
                  <a:txBody>
                    <a:bodyPr/>
                    <a:lstStyle/>
                    <a:p>
                      <a:endParaRPr lang="zh-CN"/>
                    </a:p>
                  </a:txBody>
                  <a:tcPr/>
                </a:tc>
                <a:tc>
                  <a:txBody>
                    <a:bodyPr/>
                    <a:lstStyle/>
                    <a:p>
                      <a:pPr algn="ctr" fontAlgn="ctr"/>
                      <a:r>
                        <a:rPr lang="zh-CN" altLang="en-US" sz="1400" b="0" i="0" u="none" strike="noStrike" dirty="0" smtClean="0">
                          <a:solidFill>
                            <a:srgbClr val="000000"/>
                          </a:solidFill>
                          <a:effectLst/>
                          <a:latin typeface="微软雅黑" panose="020B0503020204020204" pitchFamily="34" charset="-122"/>
                          <a:ea typeface="微软雅黑" panose="020B0503020204020204" pitchFamily="34" charset="-122"/>
                        </a:rPr>
                        <a:t>创维中心</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微软雅黑" panose="020B0503020204020204" pitchFamily="34" charset="-122"/>
                          <a:ea typeface="微软雅黑" panose="020B0503020204020204" pitchFamily="34" charset="-122"/>
                        </a:rPr>
                        <a:t>A</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7</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250</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60</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zh-CN" altLang="en-US" sz="1200" b="0" i="0" u="none" strike="noStrike" dirty="0" smtClean="0">
                          <a:solidFill>
                            <a:schemeClr val="tx1"/>
                          </a:solidFill>
                          <a:effectLst/>
                          <a:latin typeface="微软雅黑" panose="020B0503020204020204" pitchFamily="34" charset="-122"/>
                          <a:ea typeface="微软雅黑" panose="020B0503020204020204" pitchFamily="34" charset="-122"/>
                        </a:rPr>
                        <a:t>≥</a:t>
                      </a:r>
                      <a:r>
                        <a:rPr lang="en-US" altLang="zh-CN" sz="1200" b="0" i="0" u="none" strike="noStrike" dirty="0" smtClean="0">
                          <a:solidFill>
                            <a:schemeClr val="tx1"/>
                          </a:solidFill>
                          <a:effectLst/>
                          <a:latin typeface="微软雅黑" panose="020B0503020204020204" pitchFamily="34" charset="-122"/>
                          <a:ea typeface="微软雅黑" panose="020B0503020204020204" pitchFamily="34" charset="-122"/>
                        </a:rPr>
                        <a:t>300</a:t>
                      </a:r>
                      <a:endParaRPr lang="en-US" altLang="zh-CN" sz="1200" b="0" i="0" u="none" strike="noStrike" dirty="0">
                        <a:solidFill>
                          <a:schemeClr val="tx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汽车商圈</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l" fontAlgn="b"/>
                      <a:r>
                        <a:rPr lang="zh-CN" altLang="en-US" sz="1100" b="0" i="0" u="none" strike="noStrike" dirty="0" smtClean="0">
                          <a:solidFill>
                            <a:srgbClr val="000000"/>
                          </a:solidFill>
                          <a:effectLst/>
                          <a:latin typeface="微软雅黑" panose="020B0503020204020204" pitchFamily="34" charset="-122"/>
                          <a:ea typeface="微软雅黑" panose="020B0503020204020204" pitchFamily="34" charset="-122"/>
                        </a:rPr>
                        <a:t>销售服务允许在</a:t>
                      </a:r>
                      <a:r>
                        <a:rPr lang="en-US" altLang="zh-CN" sz="1100" b="0" i="0" u="none" strike="noStrike" dirty="0" smtClean="0">
                          <a:solidFill>
                            <a:srgbClr val="000000"/>
                          </a:solidFill>
                          <a:effectLst/>
                          <a:latin typeface="微软雅黑" panose="020B0503020204020204" pitchFamily="34" charset="-122"/>
                          <a:ea typeface="微软雅黑" panose="020B0503020204020204" pitchFamily="34" charset="-122"/>
                        </a:rPr>
                        <a:t>2</a:t>
                      </a:r>
                      <a:r>
                        <a:rPr lang="zh-CN" altLang="en-US" sz="1100" b="0" i="0" u="none" strike="noStrike" dirty="0" smtClean="0">
                          <a:solidFill>
                            <a:srgbClr val="000000"/>
                          </a:solidFill>
                          <a:effectLst/>
                          <a:latin typeface="微软雅黑" panose="020B0503020204020204" pitchFamily="34" charset="-122"/>
                          <a:ea typeface="微软雅黑" panose="020B0503020204020204" pitchFamily="34" charset="-122"/>
                        </a:rPr>
                        <a:t>公里范围内</a:t>
                      </a: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　</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02567">
                <a:tc gridSpan="2" vMerge="1">
                  <a:txBody>
                    <a:bodyPr/>
                    <a:lstStyle/>
                    <a:p>
                      <a:endParaRPr lang="zh-CN"/>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vMerge="1">
                  <a:txBody>
                    <a:bodyPr/>
                    <a:lstStyle/>
                    <a:p>
                      <a:endParaRPr lang="zh-CN"/>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创维中心</a:t>
                      </a:r>
                      <a:endParaRPr kumimoji="0" lang="zh-CN" altLang="en-US" sz="1600" b="0"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rPr>
                        <a:t>B</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7</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150</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30</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zh-CN" altLang="en-US" sz="1200" b="0" i="0" u="none" strike="noStrike" dirty="0" smtClean="0">
                          <a:solidFill>
                            <a:schemeClr val="tx1"/>
                          </a:solidFill>
                          <a:effectLst/>
                          <a:latin typeface="微软雅黑" panose="020B0503020204020204" pitchFamily="34" charset="-122"/>
                          <a:ea typeface="微软雅黑" panose="020B0503020204020204" pitchFamily="34" charset="-122"/>
                        </a:rPr>
                        <a:t>≥</a:t>
                      </a:r>
                      <a:r>
                        <a:rPr lang="en-US" altLang="zh-CN" sz="1200" b="0" i="0" u="none" strike="noStrike" dirty="0" smtClean="0">
                          <a:solidFill>
                            <a:schemeClr val="tx1"/>
                          </a:solidFill>
                          <a:effectLst/>
                          <a:latin typeface="微软雅黑" panose="020B0503020204020204" pitchFamily="34" charset="-122"/>
                          <a:ea typeface="微软雅黑" panose="020B0503020204020204" pitchFamily="34" charset="-122"/>
                        </a:rPr>
                        <a:t>200</a:t>
                      </a:r>
                      <a:endParaRPr lang="en-US" altLang="zh-CN" sz="1200" b="0" i="0" u="none" strike="noStrike" dirty="0">
                        <a:solidFill>
                          <a:schemeClr val="tx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汽车商圈</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l" fontAlgn="b"/>
                      <a:r>
                        <a:rPr lang="zh-CN" altLang="en-US" sz="1100" b="0" i="0" u="none" strike="noStrike" dirty="0" smtClean="0">
                          <a:solidFill>
                            <a:srgbClr val="000000"/>
                          </a:solidFill>
                          <a:effectLst/>
                          <a:latin typeface="微软雅黑" panose="020B0503020204020204" pitchFamily="34" charset="-122"/>
                          <a:ea typeface="微软雅黑" panose="020B0503020204020204" pitchFamily="34" charset="-122"/>
                        </a:rPr>
                        <a:t>销售服务允许在</a:t>
                      </a:r>
                      <a:r>
                        <a:rPr lang="en-US" altLang="zh-CN" sz="1100" b="0" i="0" u="none" strike="noStrike" dirty="0" smtClean="0">
                          <a:solidFill>
                            <a:srgbClr val="000000"/>
                          </a:solidFill>
                          <a:effectLst/>
                          <a:latin typeface="微软雅黑" panose="020B0503020204020204" pitchFamily="34" charset="-122"/>
                          <a:ea typeface="微软雅黑" panose="020B0503020204020204" pitchFamily="34" charset="-122"/>
                        </a:rPr>
                        <a:t>2</a:t>
                      </a:r>
                      <a:r>
                        <a:rPr lang="zh-CN" altLang="en-US" sz="1100" b="0" i="0" u="none" strike="noStrike" dirty="0" smtClean="0">
                          <a:solidFill>
                            <a:srgbClr val="000000"/>
                          </a:solidFill>
                          <a:effectLst/>
                          <a:latin typeface="微软雅黑" panose="020B0503020204020204" pitchFamily="34" charset="-122"/>
                          <a:ea typeface="微软雅黑" panose="020B0503020204020204" pitchFamily="34" charset="-122"/>
                        </a:rPr>
                        <a:t>公里范围内</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702567">
                <a:tc rowSpan="3">
                  <a:txBody>
                    <a:bodyPr/>
                    <a:lstStyle/>
                    <a:p>
                      <a:pPr algn="ctr" fontAlgn="ctr"/>
                      <a:r>
                        <a:rPr lang="zh-CN" altLang="en-US" sz="1400" b="0" i="0" u="none" strike="noStrike" dirty="0" smtClean="0">
                          <a:solidFill>
                            <a:srgbClr val="000000"/>
                          </a:solidFill>
                          <a:effectLst/>
                          <a:latin typeface="微软雅黑" panose="020B0503020204020204" pitchFamily="34" charset="-122"/>
                          <a:ea typeface="微软雅黑" panose="020B0503020204020204" pitchFamily="34" charset="-122"/>
                        </a:rPr>
                        <a:t>非标准</a:t>
                      </a:r>
                      <a:r>
                        <a:rPr lang="en-US" altLang="zh-CN" sz="1400" b="0" i="0" u="none" strike="noStrike" dirty="0" smtClean="0">
                          <a:solidFill>
                            <a:srgbClr val="000000"/>
                          </a:solidFill>
                          <a:effectLst/>
                          <a:latin typeface="微软雅黑" panose="020B0503020204020204" pitchFamily="34" charset="-122"/>
                          <a:ea typeface="微软雅黑" panose="020B0503020204020204" pitchFamily="34" charset="-122"/>
                        </a:rPr>
                        <a:t>4S</a:t>
                      </a:r>
                      <a:r>
                        <a:rPr lang="zh-CN" altLang="en-US" sz="1400" b="0" i="0" u="none" strike="noStrike" dirty="0" smtClean="0">
                          <a:solidFill>
                            <a:srgbClr val="000000"/>
                          </a:solidFill>
                          <a:effectLst/>
                          <a:latin typeface="微软雅黑" panose="020B0503020204020204" pitchFamily="34" charset="-122"/>
                          <a:ea typeface="微软雅黑" panose="020B0503020204020204" pitchFamily="34" charset="-122"/>
                        </a:rPr>
                        <a:t>店</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rowSpan="2">
                  <a:txBody>
                    <a:bodyPr/>
                    <a:lstStyle/>
                    <a:p>
                      <a:pPr algn="ctr" fontAlgn="ctr"/>
                      <a:r>
                        <a:rPr lang="zh-CN" altLang="en-US" sz="1400" b="0" i="0" u="none" strike="noStrike" dirty="0" smtClean="0">
                          <a:solidFill>
                            <a:srgbClr val="000000"/>
                          </a:solidFill>
                          <a:effectLst/>
                          <a:latin typeface="微软雅黑" panose="020B0503020204020204" pitchFamily="34" charset="-122"/>
                          <a:ea typeface="微软雅黑" panose="020B0503020204020204" pitchFamily="34" charset="-122"/>
                        </a:rPr>
                        <a:t>销售</a:t>
                      </a:r>
                      <a:endParaRPr lang="en-US" altLang="zh-CN" sz="1400" b="0" i="0" u="none" strike="noStrike" dirty="0" smtClean="0">
                        <a:solidFill>
                          <a:srgbClr val="000000"/>
                        </a:solidFill>
                        <a:effectLst/>
                        <a:latin typeface="微软雅黑" panose="020B0503020204020204" pitchFamily="34" charset="-122"/>
                        <a:ea typeface="微软雅黑" panose="020B0503020204020204" pitchFamily="34" charset="-122"/>
                      </a:endParaRPr>
                    </a:p>
                    <a:p>
                      <a:pPr algn="ctr" fontAlgn="ctr"/>
                      <a:r>
                        <a:rPr lang="zh-CN" altLang="en-US" sz="1400" b="0" i="0" u="none" strike="noStrike" dirty="0" smtClean="0">
                          <a:solidFill>
                            <a:srgbClr val="000000"/>
                          </a:solidFill>
                          <a:effectLst/>
                          <a:latin typeface="微软雅黑" panose="020B0503020204020204" pitchFamily="34" charset="-122"/>
                          <a:ea typeface="微软雅黑" panose="020B0503020204020204" pitchFamily="34" charset="-122"/>
                        </a:rPr>
                        <a:t>展厅</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zh-CN" altLang="en-US" sz="1400" b="0" i="0" u="none" strike="noStrike" dirty="0" smtClean="0">
                          <a:solidFill>
                            <a:srgbClr val="000000"/>
                          </a:solidFill>
                          <a:effectLst/>
                          <a:latin typeface="微软雅黑" panose="020B0503020204020204" pitchFamily="34" charset="-122"/>
                          <a:ea typeface="微软雅黑" panose="020B0503020204020204" pitchFamily="34" charset="-122"/>
                        </a:rPr>
                        <a:t>创维体验</a:t>
                      </a:r>
                      <a:r>
                        <a:rPr lang="zh-CN" altLang="en-US" sz="1400" b="0" i="0" u="none" strike="noStrike" dirty="0" smtClean="0">
                          <a:solidFill>
                            <a:srgbClr val="000000"/>
                          </a:solidFill>
                          <a:effectLst/>
                          <a:latin typeface="微软雅黑" panose="020B0503020204020204" pitchFamily="34" charset="-122"/>
                          <a:ea typeface="微软雅黑" panose="020B0503020204020204" pitchFamily="34" charset="-122"/>
                        </a:rPr>
                        <a:t>店</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微软雅黑" panose="020B0503020204020204" pitchFamily="34" charset="-122"/>
                          <a:ea typeface="微软雅黑" panose="020B0503020204020204" pitchFamily="34" charset="-122"/>
                        </a:rPr>
                        <a:t>C</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6</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150</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30</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汽车商圈</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l" fontAlgn="b"/>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　</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702567">
                <a:tc vMerge="1">
                  <a:txBody>
                    <a:bodyPr/>
                    <a:lstStyle/>
                    <a:p>
                      <a:endParaRPr lang="zh-CN"/>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zh-CN"/>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zh-CN" altLang="en-US" sz="1400" b="0" i="0" u="none" strike="noStrike" dirty="0" smtClean="0">
                          <a:solidFill>
                            <a:srgbClr val="000000"/>
                          </a:solidFill>
                          <a:effectLst/>
                          <a:latin typeface="微软雅黑" panose="020B0503020204020204" pitchFamily="34" charset="-122"/>
                          <a:ea typeface="微软雅黑" panose="020B0503020204020204" pitchFamily="34" charset="-122"/>
                        </a:rPr>
                        <a:t>创维体验</a:t>
                      </a:r>
                      <a:r>
                        <a:rPr lang="zh-CN" altLang="en-US" sz="1400" b="0" i="0" u="none" strike="noStrike" dirty="0" smtClean="0">
                          <a:solidFill>
                            <a:srgbClr val="000000"/>
                          </a:solidFill>
                          <a:effectLst/>
                          <a:latin typeface="微软雅黑" panose="020B0503020204020204" pitchFamily="34" charset="-122"/>
                          <a:ea typeface="微软雅黑" panose="020B0503020204020204" pitchFamily="34" charset="-122"/>
                        </a:rPr>
                        <a:t>店</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微软雅黑" panose="020B0503020204020204" pitchFamily="34" charset="-122"/>
                          <a:ea typeface="微软雅黑" panose="020B0503020204020204" pitchFamily="34" charset="-122"/>
                        </a:rPr>
                        <a:t>D</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4</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100</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原则在生活商圈、城市广场等人流量较大</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l" fontAlgn="ct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753974">
                <a:tc vMerge="1">
                  <a:txBody>
                    <a:bodyPr/>
                    <a:lstStyle/>
                    <a:p>
                      <a:endParaRPr lang="zh-CN"/>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zh-CN" altLang="en-US" sz="1400" b="0" i="0" u="none" strike="noStrike" dirty="0" smtClean="0">
                          <a:solidFill>
                            <a:srgbClr val="000000"/>
                          </a:solidFill>
                          <a:effectLst/>
                          <a:latin typeface="微软雅黑" panose="020B0503020204020204" pitchFamily="34" charset="-122"/>
                          <a:ea typeface="微软雅黑" panose="020B0503020204020204" pitchFamily="34" charset="-122"/>
                        </a:rPr>
                        <a:t>服务站</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zh-CN" altLang="en-US" sz="1400" b="0" i="0" u="none" strike="noStrike" dirty="0" smtClean="0">
                          <a:solidFill>
                            <a:srgbClr val="000000"/>
                          </a:solidFill>
                          <a:effectLst/>
                          <a:latin typeface="微软雅黑" panose="020B0503020204020204" pitchFamily="34" charset="-122"/>
                          <a:ea typeface="微软雅黑" panose="020B0503020204020204" pitchFamily="34" charset="-122"/>
                        </a:rPr>
                        <a:t>创维</a:t>
                      </a:r>
                      <a:r>
                        <a:rPr lang="en-US" altLang="zh-CN" sz="1400" b="0" i="0" u="none" strike="noStrike" dirty="0" smtClean="0">
                          <a:solidFill>
                            <a:srgbClr val="000000"/>
                          </a:solidFill>
                          <a:effectLst/>
                          <a:latin typeface="微软雅黑" panose="020B0503020204020204" pitchFamily="34" charset="-122"/>
                          <a:ea typeface="微软雅黑" panose="020B0503020204020204" pitchFamily="34" charset="-122"/>
                        </a:rPr>
                        <a:t>E</a:t>
                      </a:r>
                      <a:r>
                        <a:rPr lang="zh-CN" altLang="en-US" sz="1400" b="0" i="0" u="none" strike="noStrike" dirty="0" smtClean="0">
                          <a:solidFill>
                            <a:srgbClr val="000000"/>
                          </a:solidFill>
                          <a:effectLst/>
                          <a:latin typeface="微软雅黑" panose="020B0503020204020204" pitchFamily="34" charset="-122"/>
                          <a:ea typeface="微软雅黑" panose="020B0503020204020204" pitchFamily="34" charset="-122"/>
                        </a:rPr>
                        <a:t>站</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微软雅黑" panose="020B0503020204020204" pitchFamily="34" charset="-122"/>
                          <a:ea typeface="微软雅黑" panose="020B0503020204020204" pitchFamily="34" charset="-122"/>
                        </a:rPr>
                        <a:t>E</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1</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00</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汽车商圈或交通便利、场地宽裕的门面</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l" fontAlgn="b"/>
                      <a:r>
                        <a:rPr lang="zh-CN" altLang="en-US" sz="1100" b="0" i="0" u="none" strike="noStrike" dirty="0" smtClean="0">
                          <a:solidFill>
                            <a:srgbClr val="000000"/>
                          </a:solidFill>
                          <a:effectLst/>
                          <a:latin typeface="微软雅黑" panose="020B0503020204020204" pitchFamily="34" charset="-122"/>
                          <a:ea typeface="微软雅黑" panose="020B0503020204020204" pitchFamily="34" charset="-122"/>
                        </a:rPr>
                        <a:t>考虑共享店</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4" y="-1"/>
            <a:ext cx="12190806" cy="685867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íśľíḓé"/>
          <p:cNvSpPr txBox="1"/>
          <p:nvPr/>
        </p:nvSpPr>
        <p:spPr bwMode="auto">
          <a:xfrm>
            <a:off x="3272110" y="2599435"/>
            <a:ext cx="5808095" cy="771085"/>
          </a:xfrm>
          <a:prstGeom prst="rect">
            <a:avLst/>
          </a:prstGeom>
          <a:noFill/>
          <a:ln>
            <a:noFill/>
          </a:ln>
          <a:extLst>
            <a:ext uri="{909E8E84-426E-40DD-AFC4-6F175D3DCCD1}">
              <a14:hiddenFill xmlns:a14="http://schemas.microsoft.com/office/drawing/2010/main">
                <a:solidFill>
                  <a:srgbClr val="FFFFFF"/>
                </a:solidFill>
              </a14:hiddenFill>
            </a:ext>
          </a:extLst>
        </p:spPr>
        <p:txBody>
          <a:bodyPr wrap="none" lIns="90000" tIns="46800" rIns="90000" bIns="46800" anchor="b" anchorCtr="0">
            <a:noAutofit/>
          </a:bodyPr>
          <a:lstStyle>
            <a:defPPr>
              <a:defRPr lang="zh-CN"/>
            </a:defPPr>
            <a:lvl1pPr>
              <a:spcBef>
                <a:spcPct val="0"/>
              </a:spcBef>
              <a:defRPr sz="4800" b="1">
                <a:solidFill>
                  <a:schemeClr val="accent1"/>
                </a:solidFill>
                <a:latin typeface="微软雅黑" panose="020B0503020204020204" pitchFamily="34" charset="-122"/>
                <a:ea typeface="微软雅黑" panose="020B0503020204020204" pitchFamily="34" charset="-122"/>
              </a:defRPr>
            </a:lvl1pPr>
          </a:lstStyle>
          <a:p>
            <a:r>
              <a:rPr lang="zh-CN" altLang="en-US" dirty="0">
                <a:solidFill>
                  <a:srgbClr val="0069C8"/>
                </a:solidFill>
              </a:rPr>
              <a:t>注意事项及申明</a:t>
            </a:r>
          </a:p>
        </p:txBody>
      </p:sp>
      <p:sp>
        <p:nvSpPr>
          <p:cNvPr id="7" name="iŝḷiḓè"/>
          <p:cNvSpPr txBox="1"/>
          <p:nvPr/>
        </p:nvSpPr>
        <p:spPr>
          <a:xfrm>
            <a:off x="1533887" y="2435787"/>
            <a:ext cx="810279" cy="1014410"/>
          </a:xfrm>
          <a:prstGeom prst="rect">
            <a:avLst/>
          </a:prstGeom>
          <a:noFill/>
        </p:spPr>
        <p:txBody>
          <a:bodyPr wrap="none" anchor="ctr">
            <a:noAutofit/>
          </a:bodyPr>
          <a:lstStyle>
            <a:defPPr>
              <a:defRPr lang="zh-CN"/>
            </a:defPPr>
            <a:lvl1pPr lvl="0" algn="ctr">
              <a:defRPr sz="5400">
                <a:solidFill>
                  <a:schemeClr val="accent1"/>
                </a:solidFill>
                <a:latin typeface="微软雅黑" panose="020B0503020204020204" pitchFamily="34" charset="-122"/>
                <a:ea typeface="微软雅黑" panose="020B0503020204020204" pitchFamily="34" charset="-122"/>
              </a:defRPr>
            </a:lvl1pPr>
          </a:lstStyle>
          <a:p>
            <a:r>
              <a:rPr lang="en-US" altLang="zh-CN" dirty="0">
                <a:solidFill>
                  <a:srgbClr val="0069C8"/>
                </a:solidFill>
                <a:sym typeface="+mn-ea"/>
              </a:rPr>
              <a:t>01</a:t>
            </a:r>
          </a:p>
        </p:txBody>
      </p:sp>
      <p:cxnSp>
        <p:nvCxnSpPr>
          <p:cNvPr id="8" name="直接连接符 7"/>
          <p:cNvCxnSpPr/>
          <p:nvPr/>
        </p:nvCxnSpPr>
        <p:spPr>
          <a:xfrm>
            <a:off x="2853952" y="2372561"/>
            <a:ext cx="0" cy="1140862"/>
          </a:xfrm>
          <a:prstGeom prst="line">
            <a:avLst/>
          </a:prstGeom>
          <a:ln w="28575" cap="flat" cmpd="sng" algn="ctr">
            <a:solidFill>
              <a:schemeClr val="tx1">
                <a:lumMod val="65000"/>
                <a:lumOff val="3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2"/>
          <p:cNvSpPr txBox="1"/>
          <p:nvPr/>
        </p:nvSpPr>
        <p:spPr>
          <a:xfrm>
            <a:off x="368477" y="116957"/>
            <a:ext cx="3413050" cy="5209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spcAft>
                <a:spcPts val="0"/>
              </a:spcAft>
              <a:defRPr/>
            </a:pPr>
            <a:r>
              <a:rPr lang="zh-CN" altLang="en-US" sz="2800" b="1" kern="100" dirty="0">
                <a:solidFill>
                  <a:srgbClr val="0069C8"/>
                </a:solidFill>
                <a:latin typeface="微软雅黑" panose="020B0503020204020204" pitchFamily="34" charset="-122"/>
                <a:ea typeface="微软雅黑" panose="020B0503020204020204" pitchFamily="34" charset="-122"/>
              </a:rPr>
              <a:t>申请书</a:t>
            </a:r>
            <a:r>
              <a:rPr lang="zh-CN" altLang="en-US" sz="2800" b="1" kern="100" dirty="0" smtClean="0">
                <a:solidFill>
                  <a:srgbClr val="0069C8"/>
                </a:solidFill>
                <a:latin typeface="微软雅黑" panose="020B0503020204020204" pitchFamily="34" charset="-122"/>
                <a:ea typeface="微软雅黑" panose="020B0503020204020204" pitchFamily="34" charset="-122"/>
              </a:rPr>
              <a:t>制作</a:t>
            </a:r>
            <a:r>
              <a:rPr lang="zh-CN" altLang="en-US" sz="2800" b="1" kern="100" dirty="0">
                <a:solidFill>
                  <a:srgbClr val="0069C8"/>
                </a:solidFill>
                <a:latin typeface="微软雅黑" panose="020B0503020204020204" pitchFamily="34" charset="-122"/>
                <a:ea typeface="微软雅黑" panose="020B0503020204020204" pitchFamily="34" charset="-122"/>
              </a:rPr>
              <a:t>注意</a:t>
            </a:r>
            <a:r>
              <a:rPr lang="zh-CN" altLang="en-US" sz="2800" b="1" kern="100" dirty="0" smtClean="0">
                <a:solidFill>
                  <a:srgbClr val="0069C8"/>
                </a:solidFill>
                <a:latin typeface="微软雅黑" panose="020B0503020204020204" pitchFamily="34" charset="-122"/>
                <a:ea typeface="微软雅黑" panose="020B0503020204020204" pitchFamily="34" charset="-122"/>
              </a:rPr>
              <a:t>事项</a:t>
            </a:r>
            <a:endParaRPr lang="zh-CN" altLang="zh-CN" sz="2800" b="1" kern="100" dirty="0">
              <a:solidFill>
                <a:srgbClr val="0069C8"/>
              </a:solidFill>
              <a:latin typeface="微软雅黑" panose="020B0503020204020204" pitchFamily="34" charset="-122"/>
              <a:ea typeface="微软雅黑" panose="020B0503020204020204" pitchFamily="34" charset="-122"/>
            </a:endParaRPr>
          </a:p>
        </p:txBody>
      </p:sp>
      <p:sp>
        <p:nvSpPr>
          <p:cNvPr id="3" name="矩形 2"/>
          <p:cNvSpPr/>
          <p:nvPr/>
        </p:nvSpPr>
        <p:spPr>
          <a:xfrm>
            <a:off x="368477" y="952731"/>
            <a:ext cx="11167847" cy="2769989"/>
          </a:xfrm>
          <a:prstGeom prst="rect">
            <a:avLst/>
          </a:prstGeom>
        </p:spPr>
        <p:txBody>
          <a:bodyPr wrap="square">
            <a:spAutoFit/>
          </a:bodyPr>
          <a:lstStyle/>
          <a:p>
            <a:pPr marL="342900" lvl="0" indent="-342900" algn="just">
              <a:lnSpc>
                <a:spcPct val="150000"/>
              </a:lnSpc>
              <a:spcAft>
                <a:spcPts val="0"/>
              </a:spcAft>
              <a:buFont typeface="+mj-lt"/>
              <a:buAutoNum type="arabicPeriod"/>
              <a:tabLst>
                <a:tab pos="266700" algn="l"/>
              </a:tabLst>
            </a:pPr>
            <a:r>
              <a:rPr lang="zh-CN" altLang="zh-CN" sz="1400" kern="100" dirty="0" smtClean="0">
                <a:latin typeface="微软雅黑" panose="020B0503020204020204" pitchFamily="34" charset="-122"/>
                <a:ea typeface="微软雅黑" panose="020B0503020204020204" pitchFamily="34" charset="-122"/>
              </a:rPr>
              <a:t>如贵公司愿意加入</a:t>
            </a:r>
            <a:r>
              <a:rPr lang="zh-CN" altLang="en-US" sz="1400" kern="100" dirty="0" smtClean="0">
                <a:latin typeface="微软雅黑" panose="020B0503020204020204" pitchFamily="34" charset="-122"/>
                <a:ea typeface="微软雅黑" panose="020B0503020204020204" pitchFamily="34" charset="-122"/>
              </a:rPr>
              <a:t>江苏开沃汽车有限公司</a:t>
            </a:r>
            <a:r>
              <a:rPr lang="zh-CN" altLang="en-US" sz="1400" kern="100" dirty="0">
                <a:latin typeface="微软雅黑" panose="020B0503020204020204" pitchFamily="34" charset="-122"/>
                <a:ea typeface="微软雅黑" panose="020B0503020204020204" pitchFamily="34" charset="-122"/>
              </a:rPr>
              <a:t>（</a:t>
            </a:r>
            <a:r>
              <a:rPr lang="zh-CN" altLang="zh-CN" sz="1400" kern="100" dirty="0" smtClean="0">
                <a:latin typeface="微软雅黑" panose="020B0503020204020204" pitchFamily="34" charset="-122"/>
                <a:ea typeface="微软雅黑" panose="020B0503020204020204" pitchFamily="34" charset="-122"/>
              </a:rPr>
              <a:t>以下简称</a:t>
            </a:r>
            <a:r>
              <a:rPr lang="en-US" altLang="zh-CN" sz="1400"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smtClean="0">
                <a:latin typeface="微软雅黑" panose="020B0503020204020204" pitchFamily="34" charset="-122"/>
                <a:ea typeface="微软雅黑" panose="020B0503020204020204" pitchFamily="34" charset="-122"/>
                <a:cs typeface="Arial" panose="020B0604020202020204" pitchFamily="34" charset="0"/>
              </a:rPr>
              <a:t>创维汽车</a:t>
            </a:r>
            <a:r>
              <a:rPr lang="en-US" altLang="zh-CN" sz="1400" dirty="0">
                <a:latin typeface="微软雅黑" panose="020B0503020204020204" pitchFamily="34" charset="-122"/>
                <a:ea typeface="微软雅黑" panose="020B0503020204020204" pitchFamily="34" charset="-122"/>
                <a:cs typeface="Arial" panose="020B0604020202020204" pitchFamily="34" charset="0"/>
              </a:rPr>
              <a:t>] </a:t>
            </a:r>
            <a:r>
              <a:rPr lang="zh-CN" altLang="zh-CN" sz="1400" kern="100" dirty="0" smtClean="0">
                <a:latin typeface="微软雅黑" panose="020B0503020204020204" pitchFamily="34" charset="-122"/>
                <a:ea typeface="微软雅黑" panose="020B0503020204020204" pitchFamily="34" charset="-122"/>
              </a:rPr>
              <a:t>）授权经销商选择程序，请严格按照要求格式如实填写本申请书</a:t>
            </a:r>
            <a:r>
              <a:rPr lang="zh-CN" altLang="en-US" sz="1400" kern="100" dirty="0" smtClean="0">
                <a:latin typeface="微软雅黑" panose="020B0503020204020204" pitchFamily="34" charset="-122"/>
                <a:ea typeface="微软雅黑" panose="020B0503020204020204" pitchFamily="34" charset="-122"/>
              </a:rPr>
              <a:t>；</a:t>
            </a:r>
            <a:endParaRPr lang="zh-CN" altLang="zh-CN" sz="1400" kern="100" dirty="0" smtClean="0">
              <a:latin typeface="微软雅黑" panose="020B0503020204020204" pitchFamily="34" charset="-122"/>
              <a:ea typeface="微软雅黑" panose="020B0503020204020204" pitchFamily="34" charset="-122"/>
            </a:endParaRPr>
          </a:p>
          <a:p>
            <a:pPr marL="342900" lvl="0" indent="-342900" algn="just">
              <a:lnSpc>
                <a:spcPct val="150000"/>
              </a:lnSpc>
              <a:spcAft>
                <a:spcPts val="0"/>
              </a:spcAft>
              <a:buFont typeface="+mj-lt"/>
              <a:buAutoNum type="arabicPeriod"/>
              <a:tabLst>
                <a:tab pos="266700" algn="l"/>
              </a:tabLst>
            </a:pPr>
            <a:r>
              <a:rPr lang="zh-CN" altLang="zh-CN" sz="1400" kern="100" dirty="0" smtClean="0">
                <a:latin typeface="微软雅黑" panose="020B0503020204020204" pitchFamily="34" charset="-122"/>
                <a:ea typeface="微软雅黑" panose="020B0503020204020204" pitchFamily="34" charset="-122"/>
              </a:rPr>
              <a:t>如贵公司需要说明的内容超出了本申请书格式所规定的，可自行另外起页加以说明</a:t>
            </a:r>
            <a:r>
              <a:rPr lang="zh-CN" altLang="en-US" sz="1400" kern="100" dirty="0" smtClean="0">
                <a:latin typeface="微软雅黑" panose="020B0503020204020204" pitchFamily="34" charset="-122"/>
                <a:ea typeface="微软雅黑" panose="020B0503020204020204" pitchFamily="34" charset="-122"/>
              </a:rPr>
              <a:t>；</a:t>
            </a:r>
            <a:endParaRPr lang="zh-CN" altLang="zh-CN" sz="1400" kern="100" dirty="0" smtClean="0">
              <a:latin typeface="微软雅黑" panose="020B0503020204020204" pitchFamily="34" charset="-122"/>
              <a:ea typeface="微软雅黑" panose="020B0503020204020204" pitchFamily="34" charset="-122"/>
            </a:endParaRPr>
          </a:p>
          <a:p>
            <a:pPr marL="342900" lvl="0" indent="-342900" algn="just">
              <a:lnSpc>
                <a:spcPct val="150000"/>
              </a:lnSpc>
              <a:spcAft>
                <a:spcPts val="0"/>
              </a:spcAft>
              <a:buFont typeface="+mj-lt"/>
              <a:buAutoNum type="arabicPeriod"/>
              <a:tabLst>
                <a:tab pos="266700" algn="l"/>
              </a:tabLst>
            </a:pPr>
            <a:r>
              <a:rPr lang="zh-CN" altLang="zh-CN" sz="1400" kern="100" dirty="0" smtClean="0">
                <a:latin typeface="微软雅黑" panose="020B0503020204020204" pitchFamily="34" charset="-122"/>
                <a:ea typeface="微软雅黑" panose="020B0503020204020204" pitchFamily="34" charset="-122"/>
              </a:rPr>
              <a:t>请将</a:t>
            </a:r>
            <a:r>
              <a:rPr lang="zh-CN" altLang="zh-CN" sz="1400" kern="100" dirty="0" smtClean="0">
                <a:latin typeface="微软雅黑" panose="020B0503020204020204" pitchFamily="34" charset="-122"/>
                <a:ea typeface="微软雅黑" panose="020B0503020204020204" pitchFamily="34" charset="-122"/>
              </a:rPr>
              <a:t>《</a:t>
            </a:r>
            <a:r>
              <a:rPr lang="zh-CN" altLang="en-US" sz="1400" kern="100" dirty="0" smtClean="0">
                <a:latin typeface="微软雅黑" panose="020B0503020204020204" pitchFamily="34" charset="-122"/>
                <a:ea typeface="微软雅黑" panose="020B0503020204020204" pitchFamily="34" charset="-122"/>
              </a:rPr>
              <a:t>创维汽车经销商入网申请书</a:t>
            </a:r>
            <a:r>
              <a:rPr lang="zh-CN" altLang="zh-CN" sz="1400" kern="100" dirty="0" smtClean="0">
                <a:latin typeface="微软雅黑" panose="020B0503020204020204" pitchFamily="34" charset="-122"/>
                <a:ea typeface="微软雅黑" panose="020B0503020204020204" pitchFamily="34" charset="-122"/>
              </a:rPr>
              <a:t>》</a:t>
            </a:r>
            <a:r>
              <a:rPr lang="zh-CN" altLang="zh-CN" sz="1400" kern="100" dirty="0" smtClean="0">
                <a:latin typeface="微软雅黑" panose="020B0503020204020204" pitchFamily="34" charset="-122"/>
                <a:ea typeface="微软雅黑" panose="020B0503020204020204" pitchFamily="34" charset="-122"/>
              </a:rPr>
              <a:t>的电子版本</a:t>
            </a:r>
            <a:r>
              <a:rPr lang="en-US" altLang="zh-CN" sz="1400" kern="100" dirty="0" smtClean="0">
                <a:latin typeface="微软雅黑" panose="020B0503020204020204" pitchFamily="34" charset="-122"/>
                <a:ea typeface="微软雅黑" panose="020B0503020204020204" pitchFamily="34" charset="-122"/>
              </a:rPr>
              <a:t>PPT</a:t>
            </a:r>
            <a:r>
              <a:rPr lang="zh-CN" altLang="zh-CN" sz="1400" kern="100" dirty="0" smtClean="0">
                <a:latin typeface="微软雅黑" panose="020B0503020204020204" pitchFamily="34" charset="-122"/>
                <a:ea typeface="微软雅黑" panose="020B0503020204020204" pitchFamily="34" charset="-122"/>
              </a:rPr>
              <a:t>文件用</a:t>
            </a:r>
            <a:r>
              <a:rPr lang="en-US" altLang="zh-CN" sz="1400" kern="100" dirty="0" smtClean="0">
                <a:latin typeface="微软雅黑" panose="020B0503020204020204" pitchFamily="34" charset="-122"/>
                <a:ea typeface="微软雅黑" panose="020B0503020204020204" pitchFamily="34" charset="-122"/>
              </a:rPr>
              <a:t>Email</a:t>
            </a:r>
            <a:r>
              <a:rPr lang="zh-CN" altLang="zh-CN" sz="1400" kern="100" dirty="0" smtClean="0">
                <a:latin typeface="微软雅黑" panose="020B0503020204020204" pitchFamily="34" charset="-122"/>
                <a:ea typeface="微软雅黑" panose="020B0503020204020204" pitchFamily="34" charset="-122"/>
              </a:rPr>
              <a:t>方式发至：</a:t>
            </a:r>
            <a:r>
              <a:rPr lang="en-US" altLang="zh-CN" sz="1400" kern="100" dirty="0" smtClean="0">
                <a:solidFill>
                  <a:srgbClr val="FF0000"/>
                </a:solidFill>
                <a:latin typeface="微软雅黑" panose="020B0503020204020204" pitchFamily="34" charset="-122"/>
                <a:ea typeface="微软雅黑" panose="020B0503020204020204" pitchFamily="34" charset="-122"/>
                <a:hlinkClick r:id="rId2"/>
              </a:rPr>
              <a:t>network@skywellcorp.com</a:t>
            </a:r>
            <a:r>
              <a:rPr lang="en-US" altLang="zh-CN" sz="1400" kern="100" dirty="0" smtClean="0">
                <a:solidFill>
                  <a:srgbClr val="FF0000"/>
                </a:solidFill>
                <a:latin typeface="微软雅黑" panose="020B0503020204020204" pitchFamily="34" charset="-122"/>
                <a:ea typeface="微软雅黑" panose="020B0503020204020204" pitchFamily="34" charset="-122"/>
              </a:rPr>
              <a:t> </a:t>
            </a:r>
            <a:r>
              <a:rPr lang="en-US" altLang="zh-CN" sz="1400" dirty="0" smtClean="0">
                <a:solidFill>
                  <a:srgbClr val="FF0000"/>
                </a:solidFill>
              </a:rPr>
              <a:t> </a:t>
            </a:r>
            <a:r>
              <a:rPr lang="zh-CN" altLang="en-US" sz="1400" kern="100" dirty="0" smtClean="0">
                <a:latin typeface="微软雅黑" panose="020B0503020204020204" pitchFamily="34" charset="-122"/>
                <a:ea typeface="微软雅黑" panose="020B0503020204020204" pitchFamily="34" charset="-122"/>
              </a:rPr>
              <a:t>邮箱</a:t>
            </a:r>
            <a:r>
              <a:rPr lang="zh-CN" altLang="zh-CN" sz="1400" kern="100" dirty="0" smtClean="0">
                <a:latin typeface="微软雅黑" panose="020B0503020204020204" pitchFamily="34" charset="-122"/>
                <a:ea typeface="微软雅黑" panose="020B0503020204020204" pitchFamily="34" charset="-122"/>
              </a:rPr>
              <a:t>；并请将该</a:t>
            </a:r>
            <a:r>
              <a:rPr lang="en-US" altLang="zh-CN" sz="1400" kern="100" dirty="0" smtClean="0">
                <a:latin typeface="微软雅黑" panose="020B0503020204020204" pitchFamily="34" charset="-122"/>
                <a:ea typeface="微软雅黑" panose="020B0503020204020204" pitchFamily="34" charset="-122"/>
              </a:rPr>
              <a:t>PPT</a:t>
            </a:r>
            <a:r>
              <a:rPr lang="zh-CN" altLang="zh-CN" sz="1400" kern="100" dirty="0" smtClean="0">
                <a:latin typeface="微软雅黑" panose="020B0503020204020204" pitchFamily="34" charset="-122"/>
                <a:ea typeface="微软雅黑" panose="020B0503020204020204" pitchFamily="34" charset="-122"/>
              </a:rPr>
              <a:t>文件命名为：“××</a:t>
            </a:r>
            <a:r>
              <a:rPr lang="zh-CN" altLang="en-US" sz="1400" kern="100" dirty="0" smtClean="0">
                <a:latin typeface="微软雅黑" panose="020B0503020204020204" pitchFamily="34" charset="-122"/>
                <a:ea typeface="微软雅黑" panose="020B0503020204020204" pitchFamily="34" charset="-122"/>
              </a:rPr>
              <a:t>省</a:t>
            </a:r>
            <a:r>
              <a:rPr lang="zh-CN" altLang="zh-CN" sz="1400" kern="100" dirty="0" smtClean="0">
                <a:latin typeface="微软雅黑" panose="020B0503020204020204" pitchFamily="34" charset="-122"/>
                <a:ea typeface="微软雅黑" panose="020B0503020204020204" pitchFamily="34" charset="-122"/>
              </a:rPr>
              <a:t>××</a:t>
            </a:r>
            <a:r>
              <a:rPr lang="zh-CN" altLang="zh-CN" sz="1400" kern="100" dirty="0">
                <a:latin typeface="微软雅黑" panose="020B0503020204020204" pitchFamily="34" charset="-122"/>
                <a:ea typeface="微软雅黑" panose="020B0503020204020204" pitchFamily="34" charset="-122"/>
              </a:rPr>
              <a:t>市××</a:t>
            </a:r>
            <a:r>
              <a:rPr lang="zh-CN" altLang="zh-CN" sz="1400" kern="100" dirty="0" smtClean="0">
                <a:latin typeface="微软雅黑" panose="020B0503020204020204" pitchFamily="34" charset="-122"/>
                <a:ea typeface="微软雅黑" panose="020B0503020204020204" pitchFamily="34" charset="-122"/>
              </a:rPr>
              <a:t>公司</a:t>
            </a:r>
            <a:r>
              <a:rPr lang="zh-CN" altLang="en-US" sz="1400" kern="100" dirty="0" smtClean="0">
                <a:latin typeface="微软雅黑" panose="020B0503020204020204" pitchFamily="34" charset="-122"/>
                <a:ea typeface="微软雅黑" panose="020B0503020204020204" pitchFamily="34" charset="-122"/>
              </a:rPr>
              <a:t>创维汽车</a:t>
            </a:r>
            <a:r>
              <a:rPr lang="zh-CN" altLang="en-US" sz="1400" kern="100" dirty="0" smtClean="0">
                <a:latin typeface="微软雅黑" panose="020B0503020204020204" pitchFamily="34" charset="-122"/>
                <a:ea typeface="微软雅黑" panose="020B0503020204020204" pitchFamily="34" charset="-122"/>
              </a:rPr>
              <a:t>经销商入网申请书</a:t>
            </a:r>
            <a:r>
              <a:rPr lang="zh-CN" altLang="zh-CN" sz="1400" kern="100" dirty="0" smtClean="0">
                <a:latin typeface="微软雅黑" panose="020B0503020204020204" pitchFamily="34" charset="-122"/>
                <a:ea typeface="微软雅黑" panose="020B0503020204020204" pitchFamily="34" charset="-122"/>
              </a:rPr>
              <a:t>”</a:t>
            </a:r>
            <a:r>
              <a:rPr lang="zh-CN" altLang="en-US" sz="1400" kern="100" dirty="0" smtClean="0">
                <a:latin typeface="微软雅黑" panose="020B0503020204020204" pitchFamily="34" charset="-122"/>
                <a:ea typeface="微软雅黑" panose="020B0503020204020204" pitchFamily="34" charset="-122"/>
              </a:rPr>
              <a:t>；</a:t>
            </a:r>
            <a:endParaRPr lang="en-US" altLang="zh-CN" sz="1400" kern="100" dirty="0" smtClean="0">
              <a:latin typeface="微软雅黑" panose="020B0503020204020204" pitchFamily="34" charset="-122"/>
              <a:ea typeface="微软雅黑" panose="020B0503020204020204" pitchFamily="34" charset="-122"/>
            </a:endParaRPr>
          </a:p>
          <a:p>
            <a:pPr marL="342900" lvl="0" indent="-342900" algn="just">
              <a:lnSpc>
                <a:spcPct val="150000"/>
              </a:lnSpc>
              <a:spcAft>
                <a:spcPts val="0"/>
              </a:spcAft>
              <a:buFont typeface="+mj-lt"/>
              <a:buAutoNum type="arabicPeriod"/>
              <a:tabLst>
                <a:tab pos="266700" algn="l"/>
              </a:tabLst>
            </a:pPr>
            <a:r>
              <a:rPr lang="zh-CN" altLang="zh-CN" sz="1400" kern="100" dirty="0" smtClean="0">
                <a:latin typeface="微软雅黑" panose="020B0503020204020204" pitchFamily="34" charset="-122"/>
                <a:ea typeface="微软雅黑" panose="020B0503020204020204" pitchFamily="34" charset="-122"/>
              </a:rPr>
              <a:t>请将填写完整的电子版</a:t>
            </a:r>
            <a:r>
              <a:rPr lang="zh-CN" altLang="zh-CN" sz="1400" kern="100" dirty="0" smtClean="0">
                <a:latin typeface="微软雅黑" panose="020B0503020204020204" pitchFamily="34" charset="-122"/>
                <a:ea typeface="微软雅黑" panose="020B0503020204020204" pitchFamily="34" charset="-122"/>
              </a:rPr>
              <a:t>《</a:t>
            </a:r>
            <a:r>
              <a:rPr lang="zh-CN" altLang="en-US" sz="1400" kern="100" dirty="0" smtClean="0">
                <a:latin typeface="微软雅黑" panose="020B0503020204020204" pitchFamily="34" charset="-122"/>
                <a:ea typeface="微软雅黑" panose="020B0503020204020204" pitchFamily="34" charset="-122"/>
              </a:rPr>
              <a:t>创维汽车经销商入网申请书</a:t>
            </a:r>
            <a:r>
              <a:rPr lang="zh-CN" altLang="zh-CN" sz="1400" kern="100" dirty="0" smtClean="0">
                <a:latin typeface="微软雅黑" panose="020B0503020204020204" pitchFamily="34" charset="-122"/>
                <a:ea typeface="微软雅黑" panose="020B0503020204020204" pitchFamily="34" charset="-122"/>
              </a:rPr>
              <a:t>》</a:t>
            </a:r>
            <a:r>
              <a:rPr lang="zh-CN" altLang="zh-CN" sz="1400" kern="100" dirty="0" smtClean="0">
                <a:latin typeface="微软雅黑" panose="020B0503020204020204" pitchFamily="34" charset="-122"/>
                <a:ea typeface="微软雅黑" panose="020B0503020204020204" pitchFamily="34" charset="-122"/>
              </a:rPr>
              <a:t>打印好后与相关附件材料装订成册</a:t>
            </a:r>
            <a:r>
              <a:rPr lang="zh-CN" altLang="en-US" sz="1400" kern="100" dirty="0" smtClean="0">
                <a:latin typeface="微软雅黑" panose="020B0503020204020204" pitchFamily="34" charset="-122"/>
                <a:ea typeface="微软雅黑" panose="020B0503020204020204" pitchFamily="34" charset="-122"/>
              </a:rPr>
              <a:t>并盖章</a:t>
            </a:r>
            <a:r>
              <a:rPr lang="zh-CN" altLang="en-US" sz="1400" dirty="0" smtClean="0">
                <a:latin typeface="微软雅黑" panose="020B0503020204020204" pitchFamily="34" charset="-122"/>
                <a:ea typeface="微软雅黑" panose="020B0503020204020204" pitchFamily="34" charset="-122"/>
              </a:rPr>
              <a:t>（申请公司声明页</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骑缝章</a:t>
            </a:r>
            <a:r>
              <a:rPr lang="zh-CN" altLang="en-US" sz="1400" kern="100" dirty="0">
                <a:latin typeface="微软雅黑" panose="020B0503020204020204" pitchFamily="34" charset="-122"/>
                <a:ea typeface="微软雅黑" panose="020B0503020204020204" pitchFamily="34" charset="-122"/>
              </a:rPr>
              <a:t>）</a:t>
            </a:r>
            <a:r>
              <a:rPr lang="zh-CN" altLang="zh-CN" sz="1400" kern="100" dirty="0">
                <a:latin typeface="微软雅黑" panose="020B0503020204020204" pitchFamily="34" charset="-122"/>
                <a:ea typeface="微软雅黑" panose="020B0503020204020204" pitchFamily="34" charset="-122"/>
              </a:rPr>
              <a:t>，通过邮寄方式发送至销售管理</a:t>
            </a:r>
            <a:r>
              <a:rPr lang="zh-CN" altLang="zh-CN" sz="1400" kern="100" dirty="0" smtClean="0">
                <a:latin typeface="微软雅黑" panose="020B0503020204020204" pitchFamily="34" charset="-122"/>
                <a:ea typeface="微软雅黑" panose="020B0503020204020204" pitchFamily="34" charset="-122"/>
              </a:rPr>
              <a:t>部。</a:t>
            </a:r>
            <a:endParaRPr lang="en-US" altLang="zh-CN" sz="1400" kern="100" dirty="0" smtClean="0">
              <a:latin typeface="微软雅黑" panose="020B0503020204020204" pitchFamily="34" charset="-122"/>
              <a:ea typeface="微软雅黑" panose="020B0503020204020204" pitchFamily="34" charset="-122"/>
            </a:endParaRPr>
          </a:p>
          <a:p>
            <a:pPr lvl="0" algn="just">
              <a:lnSpc>
                <a:spcPct val="150000"/>
              </a:lnSpc>
              <a:spcAft>
                <a:spcPts val="0"/>
              </a:spcAft>
              <a:tabLst>
                <a:tab pos="266700" algn="l"/>
              </a:tabLst>
            </a:pPr>
            <a:r>
              <a:rPr lang="en-US" altLang="zh-CN" sz="1400" kern="100" dirty="0">
                <a:latin typeface="微软雅黑" panose="020B0503020204020204" pitchFamily="34" charset="-122"/>
                <a:ea typeface="微软雅黑" panose="020B0503020204020204" pitchFamily="34" charset="-122"/>
              </a:rPr>
              <a:t> </a:t>
            </a:r>
            <a:r>
              <a:rPr lang="en-US" altLang="zh-CN" sz="1400" kern="100" dirty="0" smtClean="0">
                <a:latin typeface="微软雅黑" panose="020B0503020204020204" pitchFamily="34" charset="-122"/>
                <a:ea typeface="微软雅黑" panose="020B0503020204020204" pitchFamily="34" charset="-122"/>
              </a:rPr>
              <a:t>     </a:t>
            </a:r>
            <a:r>
              <a:rPr lang="zh-CN" altLang="zh-CN" sz="1400" kern="100" dirty="0" smtClean="0">
                <a:latin typeface="微软雅黑" panose="020B0503020204020204" pitchFamily="34" charset="-122"/>
                <a:ea typeface="微软雅黑" panose="020B0503020204020204" pitchFamily="34" charset="-122"/>
              </a:rPr>
              <a:t>邮寄</a:t>
            </a:r>
            <a:r>
              <a:rPr lang="zh-CN" altLang="zh-CN" sz="1400" kern="100" dirty="0">
                <a:latin typeface="微软雅黑" panose="020B0503020204020204" pitchFamily="34" charset="-122"/>
                <a:ea typeface="微软雅黑" panose="020B0503020204020204" pitchFamily="34" charset="-122"/>
              </a:rPr>
              <a:t>地址：江苏省徐州市经开区金龙湖文创小镇文德楼</a:t>
            </a:r>
            <a:r>
              <a:rPr lang="zh-CN" altLang="zh-CN" sz="1400" kern="100" dirty="0" smtClean="0">
                <a:latin typeface="微软雅黑" panose="020B0503020204020204" pitchFamily="34" charset="-122"/>
                <a:ea typeface="微软雅黑" panose="020B0503020204020204" pitchFamily="34" charset="-122"/>
              </a:rPr>
              <a:t>江苏开沃汽车有限公司营销中心</a:t>
            </a:r>
            <a:endParaRPr lang="en-US" altLang="zh-CN" sz="1400" kern="100" dirty="0" smtClean="0">
              <a:latin typeface="微软雅黑" panose="020B0503020204020204" pitchFamily="34" charset="-122"/>
              <a:ea typeface="微软雅黑" panose="020B0503020204020204" pitchFamily="34" charset="-122"/>
            </a:endParaRPr>
          </a:p>
          <a:p>
            <a:pPr lvl="0" algn="just">
              <a:lnSpc>
                <a:spcPct val="150000"/>
              </a:lnSpc>
              <a:spcAft>
                <a:spcPts val="0"/>
              </a:spcAft>
              <a:tabLst>
                <a:tab pos="266700" algn="l"/>
              </a:tabLst>
            </a:pPr>
            <a:r>
              <a:rPr lang="en-US" altLang="zh-CN" sz="1400" kern="100" dirty="0">
                <a:latin typeface="微软雅黑" panose="020B0503020204020204" pitchFamily="34" charset="-122"/>
                <a:ea typeface="微软雅黑" panose="020B0503020204020204" pitchFamily="34" charset="-122"/>
              </a:rPr>
              <a:t> </a:t>
            </a:r>
            <a:r>
              <a:rPr lang="en-US" altLang="zh-CN" sz="1400" kern="100" dirty="0" smtClean="0">
                <a:latin typeface="微软雅黑" panose="020B0503020204020204" pitchFamily="34" charset="-122"/>
                <a:ea typeface="微软雅黑" panose="020B0503020204020204" pitchFamily="34" charset="-122"/>
              </a:rPr>
              <a:t>     </a:t>
            </a:r>
            <a:r>
              <a:rPr lang="zh-CN" altLang="zh-CN" sz="1400" kern="100" dirty="0" smtClean="0">
                <a:latin typeface="微软雅黑" panose="020B0503020204020204" pitchFamily="34" charset="-122"/>
                <a:ea typeface="微软雅黑" panose="020B0503020204020204" pitchFamily="34" charset="-122"/>
              </a:rPr>
              <a:t>收件人</a:t>
            </a:r>
            <a:r>
              <a:rPr lang="zh-CN" altLang="zh-CN" sz="1400" kern="100" dirty="0" smtClean="0">
                <a:latin typeface="微软雅黑" panose="020B0503020204020204" pitchFamily="34" charset="-122"/>
                <a:ea typeface="微软雅黑" panose="020B0503020204020204" pitchFamily="34" charset="-122"/>
              </a:rPr>
              <a:t>：</a:t>
            </a:r>
            <a:r>
              <a:rPr lang="zh-CN" altLang="en-US" sz="1400" kern="100" dirty="0" smtClean="0">
                <a:latin typeface="微软雅黑" panose="020B0503020204020204" pitchFamily="34" charset="-122"/>
                <a:ea typeface="微软雅黑" panose="020B0503020204020204" pitchFamily="34" charset="-122"/>
              </a:rPr>
              <a:t>吕哲   联系</a:t>
            </a:r>
            <a:r>
              <a:rPr lang="zh-CN" altLang="en-US" sz="1400" kern="100" dirty="0" smtClean="0">
                <a:latin typeface="微软雅黑" panose="020B0503020204020204" pitchFamily="34" charset="-122"/>
                <a:ea typeface="微软雅黑" panose="020B0503020204020204" pitchFamily="34" charset="-122"/>
              </a:rPr>
              <a:t>电话</a:t>
            </a:r>
            <a:r>
              <a:rPr lang="zh-CN" altLang="en-US" sz="1400" kern="100" dirty="0" smtClean="0">
                <a:latin typeface="微软雅黑" panose="020B0503020204020204" pitchFamily="34" charset="-122"/>
                <a:ea typeface="微软雅黑" panose="020B0503020204020204" pitchFamily="34" charset="-122"/>
              </a:rPr>
              <a:t>：</a:t>
            </a:r>
            <a:r>
              <a:rPr lang="en-US" altLang="zh-CN" sz="1400" kern="100" dirty="0">
                <a:latin typeface="微软雅黑" panose="020B0503020204020204" pitchFamily="34" charset="-122"/>
                <a:ea typeface="微软雅黑" panose="020B0503020204020204" pitchFamily="34" charset="-122"/>
              </a:rPr>
              <a:t>13455304040  </a:t>
            </a:r>
            <a:endParaRPr lang="en-US" altLang="zh-CN" sz="1400" kern="1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39709" y="107729"/>
            <a:ext cx="2339103" cy="572914"/>
          </a:xfrm>
          <a:prstGeom prst="rect">
            <a:avLst/>
          </a:prstGeom>
        </p:spPr>
        <p:txBody>
          <a:bodyPr/>
          <a:lstStyle/>
          <a:p>
            <a:pPr algn="r">
              <a:lnSpc>
                <a:spcPct val="120000"/>
              </a:lnSpc>
              <a:spcBef>
                <a:spcPct val="0"/>
              </a:spcBef>
            </a:pPr>
            <a:r>
              <a:rPr lang="zh-CN" altLang="zh-CN" sz="2800" b="1" kern="100" dirty="0" smtClean="0">
                <a:solidFill>
                  <a:srgbClr val="0069C8"/>
                </a:solidFill>
                <a:latin typeface="微软雅黑" panose="020B0503020204020204" pitchFamily="34" charset="-122"/>
                <a:ea typeface="微软雅黑" panose="020B0503020204020204" pitchFamily="34" charset="-122"/>
                <a:cs typeface="+mj-cs"/>
              </a:rPr>
              <a:t>申请</a:t>
            </a:r>
            <a:r>
              <a:rPr lang="zh-CN" altLang="en-US" sz="2800" b="1" kern="100" dirty="0" smtClean="0">
                <a:solidFill>
                  <a:srgbClr val="0069C8"/>
                </a:solidFill>
                <a:latin typeface="微软雅黑" panose="020B0503020204020204" pitchFamily="34" charset="-122"/>
                <a:ea typeface="微软雅黑" panose="020B0503020204020204" pitchFamily="34" charset="-122"/>
                <a:cs typeface="+mj-cs"/>
              </a:rPr>
              <a:t>单位</a:t>
            </a:r>
            <a:r>
              <a:rPr lang="zh-CN" altLang="zh-CN" sz="2800" b="1" kern="100" dirty="0" smtClean="0">
                <a:solidFill>
                  <a:srgbClr val="0069C8"/>
                </a:solidFill>
                <a:latin typeface="微软雅黑" panose="020B0503020204020204" pitchFamily="34" charset="-122"/>
                <a:ea typeface="微软雅黑" panose="020B0503020204020204" pitchFamily="34" charset="-122"/>
                <a:cs typeface="+mj-cs"/>
              </a:rPr>
              <a:t>声明</a:t>
            </a:r>
            <a:endParaRPr lang="zh-CN" altLang="en-US" sz="2800" b="1" kern="100" dirty="0">
              <a:solidFill>
                <a:srgbClr val="0069C8"/>
              </a:solidFill>
              <a:latin typeface="微软雅黑" panose="020B0503020204020204" pitchFamily="34" charset="-122"/>
              <a:ea typeface="微软雅黑" panose="020B0503020204020204" pitchFamily="34" charset="-122"/>
              <a:cs typeface="+mj-cs"/>
            </a:endParaRPr>
          </a:p>
        </p:txBody>
      </p:sp>
      <p:sp>
        <p:nvSpPr>
          <p:cNvPr id="4" name="矩形 3"/>
          <p:cNvSpPr/>
          <p:nvPr/>
        </p:nvSpPr>
        <p:spPr>
          <a:xfrm>
            <a:off x="476918" y="789825"/>
            <a:ext cx="11250793" cy="5608320"/>
          </a:xfrm>
          <a:prstGeom prst="rect">
            <a:avLst/>
          </a:prstGeom>
        </p:spPr>
        <p:txBody>
          <a:bodyPr wrap="square">
            <a:spAutoFit/>
          </a:bodyPr>
          <a:lstStyle/>
          <a:p>
            <a:pPr lvl="0" fontAlgn="base">
              <a:spcBef>
                <a:spcPts val="600"/>
              </a:spcBef>
              <a:spcAft>
                <a:spcPts val="600"/>
              </a:spcAft>
              <a:tabLst>
                <a:tab pos="180975" algn="l"/>
              </a:tabLst>
            </a:pPr>
            <a:r>
              <a:rPr lang="zh-CN" altLang="zh-CN" sz="1400" b="1" dirty="0">
                <a:latin typeface="微软雅黑" panose="020B0503020204020204" pitchFamily="34" charset="-122"/>
                <a:ea typeface="微软雅黑" panose="020B0503020204020204" pitchFamily="34" charset="-122"/>
                <a:cs typeface="Arial" panose="020B0604020202020204" pitchFamily="34" charset="0"/>
              </a:rPr>
              <a:t>本单位</a:t>
            </a:r>
            <a:r>
              <a:rPr lang="zh-CN" altLang="zh-CN" sz="1400" b="1" dirty="0" smtClean="0">
                <a:latin typeface="微软雅黑" panose="020B0503020204020204" pitchFamily="34" charset="-122"/>
                <a:ea typeface="微软雅黑" panose="020B0503020204020204" pitchFamily="34" charset="-122"/>
                <a:cs typeface="Arial" panose="020B0604020202020204" pitchFamily="34" charset="0"/>
              </a:rPr>
              <a:t>作为</a:t>
            </a:r>
            <a:r>
              <a:rPr lang="zh-CN" altLang="en-US" sz="1400" b="1" dirty="0" smtClean="0">
                <a:latin typeface="微软雅黑" panose="020B0503020204020204" pitchFamily="34" charset="-122"/>
                <a:ea typeface="微软雅黑" panose="020B0503020204020204" pitchFamily="34" charset="-122"/>
                <a:cs typeface="Arial" panose="020B0604020202020204" pitchFamily="34" charset="0"/>
              </a:rPr>
              <a:t>江苏开沃</a:t>
            </a:r>
            <a:r>
              <a:rPr lang="zh-CN" altLang="zh-CN" sz="1400" b="1" dirty="0" smtClean="0">
                <a:latin typeface="微软雅黑" panose="020B0503020204020204" pitchFamily="34" charset="-122"/>
                <a:ea typeface="微软雅黑" panose="020B0503020204020204" pitchFamily="34" charset="-122"/>
                <a:cs typeface="Arial" panose="020B0604020202020204" pitchFamily="34" charset="0"/>
              </a:rPr>
              <a:t>汽车</a:t>
            </a:r>
            <a:r>
              <a:rPr lang="zh-CN" altLang="zh-CN" sz="1400" b="1" dirty="0">
                <a:latin typeface="微软雅黑" panose="020B0503020204020204" pitchFamily="34" charset="-122"/>
                <a:ea typeface="微软雅黑" panose="020B0503020204020204" pitchFamily="34" charset="-122"/>
                <a:cs typeface="Arial" panose="020B0604020202020204" pitchFamily="34" charset="0"/>
              </a:rPr>
              <a:t>有限公司（以下简称</a:t>
            </a:r>
            <a:r>
              <a:rPr lang="en-US" altLang="zh-CN" sz="1400" b="1"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400" b="1" dirty="0" smtClean="0">
                <a:latin typeface="微软雅黑" panose="020B0503020204020204" pitchFamily="34" charset="-122"/>
                <a:ea typeface="微软雅黑" panose="020B0503020204020204" pitchFamily="34" charset="-122"/>
                <a:cs typeface="Arial" panose="020B0604020202020204" pitchFamily="34" charset="0"/>
              </a:rPr>
              <a:t>创维汽车</a:t>
            </a:r>
            <a:r>
              <a:rPr lang="en-US" altLang="zh-CN" sz="1400" b="1"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400" b="1" dirty="0">
                <a:latin typeface="微软雅黑" panose="020B0503020204020204" pitchFamily="34" charset="-122"/>
                <a:ea typeface="微软雅黑" panose="020B0503020204020204" pitchFamily="34" charset="-122"/>
                <a:cs typeface="Arial" panose="020B0604020202020204" pitchFamily="34" charset="0"/>
              </a:rPr>
              <a:t>）经销商的申请单位，自愿遵守如下承诺：</a:t>
            </a:r>
            <a:endParaRPr lang="zh-CN" altLang="en-US" sz="1400" dirty="0">
              <a:latin typeface="微软雅黑" panose="020B0503020204020204" pitchFamily="34" charset="-122"/>
              <a:ea typeface="微软雅黑" panose="020B0503020204020204" pitchFamily="34" charset="-122"/>
              <a:cs typeface="宋体" panose="02010600030101010101" pitchFamily="2" charset="-122"/>
            </a:endParaRPr>
          </a:p>
          <a:p>
            <a:pPr marL="342900" lvl="0" indent="-342900" eaLnBrk="0" fontAlgn="base" hangingPunct="0">
              <a:lnSpc>
                <a:spcPct val="150000"/>
              </a:lnSpc>
              <a:spcBef>
                <a:spcPct val="0"/>
              </a:spcBef>
              <a:spcAft>
                <a:spcPct val="0"/>
              </a:spcAft>
              <a:buFont typeface="+mj-lt"/>
              <a:buAutoNum type="arabicPeriod"/>
              <a:tabLst>
                <a:tab pos="180975" algn="l"/>
              </a:tabLst>
            </a:pPr>
            <a:r>
              <a:rPr lang="zh-CN" altLang="en-US" sz="1400" dirty="0">
                <a:latin typeface="微软雅黑" panose="020B0503020204020204" pitchFamily="34" charset="-122"/>
                <a:ea typeface="微软雅黑" panose="020B0503020204020204" pitchFamily="34" charset="-122"/>
                <a:cs typeface="Arial" panose="020B0604020202020204" pitchFamily="34" charset="0"/>
              </a:rPr>
              <a:t>本单位承诺提供申请书所要求的全部资料，如因资料的不完整造成</a:t>
            </a:r>
            <a:r>
              <a:rPr lang="en-US" altLang="zh-CN" sz="1400"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smtClean="0">
                <a:latin typeface="微软雅黑" panose="020B0503020204020204" pitchFamily="34" charset="-122"/>
                <a:ea typeface="微软雅黑" panose="020B0503020204020204" pitchFamily="34" charset="-122"/>
                <a:cs typeface="Arial" panose="020B0604020202020204" pitchFamily="34" charset="0"/>
              </a:rPr>
              <a:t>创维汽车</a:t>
            </a:r>
            <a:r>
              <a:rPr lang="en-US" altLang="zh-CN" sz="1400"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对申请做出不利的判断，一切责任由本单位承担；</a:t>
            </a:r>
            <a:endParaRPr lang="zh-CN" altLang="en-US" sz="1400" dirty="0">
              <a:latin typeface="微软雅黑" panose="020B0503020204020204" pitchFamily="34" charset="-122"/>
              <a:ea typeface="微软雅黑" panose="020B0503020204020204" pitchFamily="34" charset="-122"/>
              <a:cs typeface="宋体" panose="02010600030101010101" pitchFamily="2" charset="-122"/>
            </a:endParaRPr>
          </a:p>
          <a:p>
            <a:pPr marL="342900" lvl="0" indent="-342900" eaLnBrk="0" hangingPunct="0">
              <a:lnSpc>
                <a:spcPct val="150000"/>
              </a:lnSpc>
              <a:buFont typeface="+mj-lt"/>
              <a:buAutoNum type="arabicPeriod"/>
              <a:tabLst>
                <a:tab pos="180975" algn="l"/>
              </a:tabLst>
            </a:pPr>
            <a:r>
              <a:rPr lang="zh-CN" altLang="en-US" sz="1400" dirty="0">
                <a:latin typeface="微软雅黑" panose="020B0503020204020204" pitchFamily="34" charset="-122"/>
                <a:ea typeface="微软雅黑" panose="020B0503020204020204" pitchFamily="34" charset="-122"/>
                <a:cs typeface="Arial" panose="020B0604020202020204" pitchFamily="34" charset="0"/>
              </a:rPr>
              <a:t>本单位承诺按本申请书要求所提供的所有资料和信息都是真实准确的。无论何种原因，所呈交的相关申请资料中如有错误内容，</a:t>
            </a:r>
            <a:r>
              <a:rPr lang="en-US" altLang="zh-CN" sz="1400"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smtClean="0">
                <a:latin typeface="微软雅黑" panose="020B0503020204020204" pitchFamily="34" charset="-122"/>
                <a:ea typeface="微软雅黑" panose="020B0503020204020204" pitchFamily="34" charset="-122"/>
                <a:cs typeface="Arial" panose="020B0604020202020204" pitchFamily="34" charset="0"/>
              </a:rPr>
              <a:t>创维汽车</a:t>
            </a:r>
            <a:r>
              <a:rPr lang="en-US" altLang="zh-CN" sz="1400"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将有权决定不再考虑其申请或者立即终止由</a:t>
            </a:r>
            <a:r>
              <a:rPr lang="en-US" altLang="zh-CN" sz="1400"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smtClean="0">
                <a:latin typeface="微软雅黑" panose="020B0503020204020204" pitchFamily="34" charset="-122"/>
                <a:ea typeface="微软雅黑" panose="020B0503020204020204" pitchFamily="34" charset="-122"/>
                <a:cs typeface="Arial" panose="020B0604020202020204" pitchFamily="34" charset="0"/>
              </a:rPr>
              <a:t>创维汽车</a:t>
            </a:r>
            <a:r>
              <a:rPr lang="en-US" altLang="zh-CN" sz="1400"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与其签署的任何协议</a:t>
            </a:r>
            <a:r>
              <a:rPr lang="en-US" altLang="zh-CN" sz="1400" dirty="0">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例：</a:t>
            </a:r>
            <a:r>
              <a:rPr lang="zh-CN" altLang="en-US" sz="14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用于申请的场地在授权后无法正常用于店面建设及运营，可视为本单位主动放弃</a:t>
            </a:r>
            <a:r>
              <a:rPr lang="en-US" altLang="zh-CN" sz="1400" dirty="0">
                <a:latin typeface="微软雅黑" panose="020B0503020204020204" pitchFamily="34" charset="-122"/>
                <a:ea typeface="微软雅黑" panose="020B0503020204020204" pitchFamily="34" charset="-122"/>
                <a:cs typeface="Arial" panose="020B0604020202020204" pitchFamily="34" charset="0"/>
              </a:rPr>
              <a:t>] </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a:t>
            </a:r>
            <a:endParaRPr lang="zh-CN" altLang="en-US" sz="1400" dirty="0">
              <a:latin typeface="微软雅黑" panose="020B0503020204020204" pitchFamily="34" charset="-122"/>
              <a:ea typeface="微软雅黑" panose="020B0503020204020204" pitchFamily="34" charset="-122"/>
              <a:cs typeface="宋体" panose="02010600030101010101" pitchFamily="2" charset="-122"/>
            </a:endParaRPr>
          </a:p>
          <a:p>
            <a:pPr marL="342900" lvl="0" indent="-342900" eaLnBrk="0" fontAlgn="base" hangingPunct="0">
              <a:lnSpc>
                <a:spcPct val="150000"/>
              </a:lnSpc>
              <a:spcBef>
                <a:spcPct val="0"/>
              </a:spcBef>
              <a:spcAft>
                <a:spcPct val="0"/>
              </a:spcAft>
              <a:buFont typeface="+mj-lt"/>
              <a:buAutoNum type="arabicPeriod"/>
              <a:tabLst>
                <a:tab pos="180975" algn="l"/>
              </a:tabLst>
            </a:pPr>
            <a:r>
              <a:rPr lang="zh-CN" altLang="en-US" sz="1400" dirty="0">
                <a:latin typeface="微软雅黑" panose="020B0503020204020204" pitchFamily="34" charset="-122"/>
                <a:ea typeface="微软雅黑" panose="020B0503020204020204" pitchFamily="34" charset="-122"/>
                <a:cs typeface="Arial" panose="020B0604020202020204" pitchFamily="34" charset="0"/>
              </a:rPr>
              <a:t> 本单位同意</a:t>
            </a:r>
            <a:r>
              <a:rPr lang="en-US" altLang="zh-CN" sz="1400"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smtClean="0">
                <a:latin typeface="微软雅黑" panose="020B0503020204020204" pitchFamily="34" charset="-122"/>
                <a:ea typeface="微软雅黑" panose="020B0503020204020204" pitchFamily="34" charset="-122"/>
                <a:cs typeface="Arial" panose="020B0604020202020204" pitchFamily="34" charset="0"/>
              </a:rPr>
              <a:t>创维汽车</a:t>
            </a:r>
            <a:r>
              <a:rPr lang="en-US" altLang="zh-CN" sz="1400"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对认为有必要核对的资料进行调查，而不认为这是对其权利的侵犯；</a:t>
            </a:r>
            <a:endParaRPr lang="zh-CN" altLang="en-US" sz="1400" dirty="0">
              <a:latin typeface="微软雅黑" panose="020B0503020204020204" pitchFamily="34" charset="-122"/>
              <a:ea typeface="微软雅黑" panose="020B0503020204020204" pitchFamily="34" charset="-122"/>
              <a:cs typeface="宋体" panose="02010600030101010101" pitchFamily="2" charset="-122"/>
            </a:endParaRPr>
          </a:p>
          <a:p>
            <a:pPr marL="342900" lvl="0" indent="-342900" eaLnBrk="0" fontAlgn="base" hangingPunct="0">
              <a:lnSpc>
                <a:spcPct val="150000"/>
              </a:lnSpc>
              <a:spcBef>
                <a:spcPct val="0"/>
              </a:spcBef>
              <a:spcAft>
                <a:spcPct val="0"/>
              </a:spcAft>
              <a:buFont typeface="+mj-lt"/>
              <a:buAutoNum type="arabicPeriod"/>
              <a:tabLst>
                <a:tab pos="180975" algn="l"/>
              </a:tabLst>
            </a:pPr>
            <a:r>
              <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无论本申请是否被</a:t>
            </a:r>
            <a:r>
              <a:rPr lang="en-US" altLang="zh-CN" sz="1400" b="1" dirty="0" smtClean="0">
                <a:solidFill>
                  <a:srgbClr val="00000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400" b="1"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创维汽车</a:t>
            </a:r>
            <a:r>
              <a:rPr lang="en-US" altLang="zh-CN" sz="1400" b="1" dirty="0" smtClean="0">
                <a:solidFill>
                  <a:srgbClr val="00000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公司批准，由申请者承担的义务或花费完全由本申请者自行承担</a:t>
            </a: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a:t>
            </a:r>
            <a:endParaRPr lang="zh-CN" altLang="en-US" sz="1400" dirty="0">
              <a:latin typeface="微软雅黑" panose="020B0503020204020204" pitchFamily="34" charset="-122"/>
              <a:ea typeface="微软雅黑" panose="020B0503020204020204" pitchFamily="34" charset="-122"/>
              <a:cs typeface="宋体" panose="02010600030101010101" pitchFamily="2" charset="-122"/>
            </a:endParaRPr>
          </a:p>
          <a:p>
            <a:pPr marL="342900" lvl="0" indent="-342900" eaLnBrk="0" fontAlgn="base" hangingPunct="0">
              <a:lnSpc>
                <a:spcPct val="150000"/>
              </a:lnSpc>
              <a:spcBef>
                <a:spcPct val="0"/>
              </a:spcBef>
              <a:spcAft>
                <a:spcPct val="0"/>
              </a:spcAft>
              <a:buFont typeface="+mj-lt"/>
              <a:buAutoNum type="arabicPeriod"/>
              <a:tabLst>
                <a:tab pos="180975" algn="l"/>
              </a:tabLst>
            </a:pPr>
            <a:r>
              <a:rPr lang="zh-CN" altLang="en-US" sz="1400" dirty="0">
                <a:latin typeface="微软雅黑" panose="020B0503020204020204" pitchFamily="34" charset="-122"/>
                <a:ea typeface="微软雅黑" panose="020B0503020204020204" pitchFamily="34" charset="-122"/>
                <a:cs typeface="Arial" panose="020B0604020202020204" pitchFamily="34" charset="0"/>
              </a:rPr>
              <a:t>鉴于</a:t>
            </a:r>
            <a:r>
              <a:rPr lang="en-US" altLang="zh-CN" sz="1400"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smtClean="0">
                <a:latin typeface="微软雅黑" panose="020B0503020204020204" pitchFamily="34" charset="-122"/>
                <a:ea typeface="微软雅黑" panose="020B0503020204020204" pitchFamily="34" charset="-122"/>
                <a:cs typeface="Arial" panose="020B0604020202020204" pitchFamily="34" charset="0"/>
              </a:rPr>
              <a:t>创维汽车</a:t>
            </a:r>
            <a:r>
              <a:rPr lang="en-US" altLang="zh-CN" sz="1400"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承诺对申请者的所有资料保密，本单位在申请过程中向</a:t>
            </a:r>
            <a:r>
              <a:rPr lang="en-US" altLang="zh-CN" sz="1400"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smtClean="0">
                <a:latin typeface="微软雅黑" panose="020B0503020204020204" pitchFamily="34" charset="-122"/>
                <a:ea typeface="微软雅黑" panose="020B0503020204020204" pitchFamily="34" charset="-122"/>
                <a:cs typeface="Arial" panose="020B0604020202020204" pitchFamily="34" charset="0"/>
              </a:rPr>
              <a:t>创维汽车</a:t>
            </a:r>
            <a:r>
              <a:rPr lang="en-US" altLang="zh-CN" sz="1400"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所提供的所有文件（原件或复印件）等所有资料在今后将由</a:t>
            </a:r>
            <a:r>
              <a:rPr lang="en-US" altLang="zh-CN" sz="1400"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smtClean="0">
                <a:latin typeface="微软雅黑" panose="020B0503020204020204" pitchFamily="34" charset="-122"/>
                <a:ea typeface="微软雅黑" panose="020B0503020204020204" pitchFamily="34" charset="-122"/>
                <a:cs typeface="Arial" panose="020B0604020202020204" pitchFamily="34" charset="0"/>
              </a:rPr>
              <a:t>创维汽车</a:t>
            </a:r>
            <a:r>
              <a:rPr lang="en-US" altLang="zh-CN" sz="1400"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保管，不再退还此申请书；</a:t>
            </a:r>
            <a:endParaRPr lang="zh-CN" altLang="en-US" sz="1400" dirty="0">
              <a:latin typeface="微软雅黑" panose="020B0503020204020204" pitchFamily="34" charset="-122"/>
              <a:ea typeface="微软雅黑" panose="020B0503020204020204" pitchFamily="34" charset="-122"/>
              <a:cs typeface="宋体" panose="02010600030101010101" pitchFamily="2" charset="-122"/>
            </a:endParaRPr>
          </a:p>
          <a:p>
            <a:pPr marL="342900" lvl="0" indent="-342900" eaLnBrk="0" fontAlgn="base" hangingPunct="0">
              <a:lnSpc>
                <a:spcPct val="150000"/>
              </a:lnSpc>
              <a:spcBef>
                <a:spcPct val="0"/>
              </a:spcBef>
              <a:spcAft>
                <a:spcPct val="0"/>
              </a:spcAft>
              <a:buFont typeface="+mj-lt"/>
              <a:buAutoNum type="arabicPeriod"/>
              <a:tabLst>
                <a:tab pos="180975" algn="l"/>
              </a:tabLst>
            </a:pPr>
            <a:r>
              <a:rPr lang="zh-CN" altLang="en-US" sz="1400" dirty="0">
                <a:latin typeface="微软雅黑" panose="020B0503020204020204" pitchFamily="34" charset="-122"/>
                <a:ea typeface="微软雅黑" panose="020B0503020204020204" pitchFamily="34" charset="-122"/>
                <a:cs typeface="Arial" panose="020B0604020202020204" pitchFamily="34" charset="0"/>
              </a:rPr>
              <a:t>在申请过程中，若</a:t>
            </a:r>
            <a:r>
              <a:rPr lang="en-US" altLang="zh-CN" sz="1400"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smtClean="0">
                <a:latin typeface="微软雅黑" panose="020B0503020204020204" pitchFamily="34" charset="-122"/>
                <a:ea typeface="微软雅黑" panose="020B0503020204020204" pitchFamily="34" charset="-122"/>
                <a:cs typeface="Arial" panose="020B0604020202020204" pitchFamily="34" charset="0"/>
              </a:rPr>
              <a:t>创维汽车</a:t>
            </a:r>
            <a:r>
              <a:rPr lang="en-US" altLang="zh-CN" sz="1400"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需要本单位提供额外资料，本单位将自愿积极提供；</a:t>
            </a:r>
            <a:endParaRPr lang="zh-CN" altLang="en-US" sz="1400" dirty="0">
              <a:latin typeface="微软雅黑" panose="020B0503020204020204" pitchFamily="34" charset="-122"/>
              <a:ea typeface="微软雅黑" panose="020B0503020204020204" pitchFamily="34" charset="-122"/>
              <a:cs typeface="宋体" panose="02010600030101010101" pitchFamily="2" charset="-122"/>
            </a:endParaRPr>
          </a:p>
          <a:p>
            <a:pPr marL="342900" lvl="0" indent="-342900" eaLnBrk="0" fontAlgn="base" hangingPunct="0">
              <a:lnSpc>
                <a:spcPct val="150000"/>
              </a:lnSpc>
              <a:spcBef>
                <a:spcPct val="0"/>
              </a:spcBef>
              <a:spcAft>
                <a:spcPct val="0"/>
              </a:spcAft>
              <a:buFont typeface="+mj-lt"/>
              <a:buAutoNum type="arabicPeriod"/>
              <a:tabLst>
                <a:tab pos="180975" algn="l"/>
              </a:tabLst>
            </a:pP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申请审核通过，</a:t>
            </a:r>
            <a:r>
              <a:rPr lang="zh-CN" altLang="en-US" sz="1400" b="1" dirty="0" smtClean="0">
                <a:solidFill>
                  <a:srgbClr val="000000"/>
                </a:solidFill>
                <a:latin typeface="微软雅黑" panose="020B0503020204020204" pitchFamily="34" charset="-122"/>
                <a:ea typeface="微软雅黑" panose="020B0503020204020204" pitchFamily="34" charset="-122"/>
                <a:cs typeface="Arial" panose="020B0604020202020204" pitchFamily="34" charset="0"/>
              </a:rPr>
              <a:t>加入</a:t>
            </a:r>
            <a:r>
              <a:rPr lang="zh-CN" altLang="en-US" sz="1400" b="1" dirty="0" smtClean="0">
                <a:latin typeface="微软雅黑" panose="020B0503020204020204" pitchFamily="34" charset="-122"/>
                <a:ea typeface="微软雅黑" panose="020B0503020204020204" pitchFamily="34" charset="-122"/>
                <a:cs typeface="Arial" panose="020B0604020202020204" pitchFamily="34" charset="0"/>
              </a:rPr>
              <a:t>创维汽车</a:t>
            </a:r>
            <a:r>
              <a:rPr lang="zh-CN" altLang="en-US" sz="1400" b="1" dirty="0" smtClean="0">
                <a:solidFill>
                  <a:srgbClr val="000000"/>
                </a:solidFill>
                <a:latin typeface="微软雅黑" panose="020B0503020204020204" pitchFamily="34" charset="-122"/>
                <a:ea typeface="微软雅黑" panose="020B0503020204020204" pitchFamily="34" charset="-122"/>
                <a:cs typeface="Arial" panose="020B0604020202020204" pitchFamily="34" charset="0"/>
              </a:rPr>
              <a:t>经销商</a:t>
            </a: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行列后，严格遵循</a:t>
            </a:r>
            <a:r>
              <a:rPr lang="en-US" altLang="zh-CN" sz="1400" b="1" dirty="0" smtClean="0">
                <a:solidFill>
                  <a:srgbClr val="00000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400" b="1" dirty="0" smtClean="0">
                <a:solidFill>
                  <a:srgbClr val="000000"/>
                </a:solidFill>
                <a:latin typeface="微软雅黑" panose="020B0503020204020204" pitchFamily="34" charset="-122"/>
                <a:ea typeface="微软雅黑" panose="020B0503020204020204" pitchFamily="34" charset="-122"/>
                <a:cs typeface="Arial" panose="020B0604020202020204" pitchFamily="34" charset="0"/>
              </a:rPr>
              <a:t>创维汽车</a:t>
            </a:r>
            <a:r>
              <a:rPr lang="en-US" altLang="zh-CN" sz="1400" b="1" dirty="0" smtClean="0">
                <a:solidFill>
                  <a:srgbClr val="00000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各项管理规定，并服从</a:t>
            </a:r>
            <a:r>
              <a:rPr lang="en-US" altLang="zh-CN" sz="1400" b="1"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400" b="1" dirty="0" smtClean="0">
                <a:solidFill>
                  <a:srgbClr val="000000"/>
                </a:solidFill>
                <a:latin typeface="微软雅黑" panose="020B0503020204020204" pitchFamily="34" charset="-122"/>
                <a:ea typeface="微软雅黑" panose="020B0503020204020204" pitchFamily="34" charset="-122"/>
                <a:cs typeface="Arial" panose="020B0604020202020204" pitchFamily="34" charset="0"/>
              </a:rPr>
              <a:t>创维汽车</a:t>
            </a:r>
            <a:r>
              <a:rPr lang="en-US" altLang="zh-CN" sz="1400" b="1"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的管理。</a:t>
            </a:r>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a:p>
            <a:pPr lvl="0" algn="just">
              <a:lnSpc>
                <a:spcPct val="150000"/>
              </a:lnSpc>
              <a:spcAft>
                <a:spcPts val="0"/>
              </a:spcAft>
            </a:pPr>
            <a:endParaRPr lang="en-US" altLang="zh-CN" sz="1400" kern="100" dirty="0" smtClean="0">
              <a:latin typeface="微软雅黑" panose="020B0503020204020204" pitchFamily="34" charset="-122"/>
              <a:ea typeface="微软雅黑" panose="020B0503020204020204" pitchFamily="34" charset="-122"/>
            </a:endParaRPr>
          </a:p>
          <a:p>
            <a:pPr lvl="0" algn="just">
              <a:lnSpc>
                <a:spcPct val="150000"/>
              </a:lnSpc>
              <a:spcAft>
                <a:spcPts val="0"/>
              </a:spcAft>
            </a:pPr>
            <a:endParaRPr lang="zh-CN" altLang="zh-CN" sz="1400" kern="100" dirty="0" smtClean="0">
              <a:latin typeface="微软雅黑" panose="020B0503020204020204" pitchFamily="34" charset="-122"/>
              <a:ea typeface="微软雅黑" panose="020B0503020204020204" pitchFamily="34" charset="-122"/>
            </a:endParaRPr>
          </a:p>
          <a:p>
            <a:pPr marL="533400" indent="266700" algn="just">
              <a:lnSpc>
                <a:spcPct val="125000"/>
              </a:lnSpc>
              <a:spcAft>
                <a:spcPts val="0"/>
              </a:spcAft>
            </a:pPr>
            <a:r>
              <a:rPr lang="en-US" altLang="zh-CN" sz="1400" kern="100" dirty="0" smtClean="0">
                <a:latin typeface="微软雅黑" panose="020B0503020204020204" pitchFamily="34" charset="-122"/>
                <a:ea typeface="微软雅黑" panose="020B0503020204020204" pitchFamily="34" charset="-122"/>
                <a:cs typeface="Arial Unicode MS"/>
              </a:rPr>
              <a:t>                                           </a:t>
            </a:r>
            <a:r>
              <a:rPr lang="zh-CN" altLang="en-US" sz="1400" kern="100" dirty="0" smtClean="0">
                <a:latin typeface="微软雅黑" panose="020B0503020204020204" pitchFamily="34" charset="-122"/>
                <a:ea typeface="微软雅黑" panose="020B0503020204020204" pitchFamily="34" charset="-122"/>
                <a:cs typeface="Arial Unicode MS"/>
              </a:rPr>
              <a:t>申请</a:t>
            </a:r>
            <a:r>
              <a:rPr lang="zh-CN" altLang="zh-CN" sz="1400" kern="100" dirty="0" smtClean="0">
                <a:latin typeface="微软雅黑" panose="020B0503020204020204" pitchFamily="34" charset="-122"/>
                <a:ea typeface="微软雅黑" panose="020B0503020204020204" pitchFamily="34" charset="-122"/>
                <a:cs typeface="Arial Unicode MS"/>
              </a:rPr>
              <a:t>单位</a:t>
            </a:r>
            <a:r>
              <a:rPr lang="en-US" altLang="zh-CN" sz="1400" kern="100" dirty="0" smtClean="0">
                <a:latin typeface="微软雅黑" panose="020B0503020204020204" pitchFamily="34" charset="-122"/>
                <a:ea typeface="微软雅黑" panose="020B0503020204020204" pitchFamily="34" charset="-122"/>
                <a:cs typeface="Arial Unicode MS"/>
              </a:rPr>
              <a:t> (</a:t>
            </a:r>
            <a:r>
              <a:rPr lang="zh-CN" altLang="zh-CN" sz="1400" kern="100" dirty="0" smtClean="0">
                <a:latin typeface="微软雅黑" panose="020B0503020204020204" pitchFamily="34" charset="-122"/>
                <a:ea typeface="微软雅黑" panose="020B0503020204020204" pitchFamily="34" charset="-122"/>
                <a:cs typeface="Arial Unicode MS"/>
              </a:rPr>
              <a:t>盖</a:t>
            </a:r>
            <a:r>
              <a:rPr lang="zh-CN" altLang="en-US" sz="1400" kern="100" dirty="0" smtClean="0">
                <a:latin typeface="微软雅黑" panose="020B0503020204020204" pitchFamily="34" charset="-122"/>
                <a:ea typeface="微软雅黑" panose="020B0503020204020204" pitchFamily="34" charset="-122"/>
                <a:cs typeface="Arial Unicode MS"/>
              </a:rPr>
              <a:t>公</a:t>
            </a:r>
            <a:r>
              <a:rPr lang="zh-CN" altLang="zh-CN" sz="1400" kern="100" dirty="0" smtClean="0">
                <a:latin typeface="微软雅黑" panose="020B0503020204020204" pitchFamily="34" charset="-122"/>
                <a:ea typeface="微软雅黑" panose="020B0503020204020204" pitchFamily="34" charset="-122"/>
                <a:cs typeface="Arial Unicode MS"/>
              </a:rPr>
              <a:t>章</a:t>
            </a:r>
            <a:r>
              <a:rPr lang="en-US" altLang="zh-CN" sz="1400" kern="100" dirty="0" smtClean="0">
                <a:latin typeface="微软雅黑" panose="020B0503020204020204" pitchFamily="34" charset="-122"/>
                <a:ea typeface="微软雅黑" panose="020B0503020204020204" pitchFamily="34" charset="-122"/>
                <a:cs typeface="Arial Unicode MS"/>
              </a:rPr>
              <a:t>)</a:t>
            </a:r>
            <a:r>
              <a:rPr lang="zh-CN" altLang="zh-CN" sz="1400" kern="100" dirty="0" smtClean="0">
                <a:latin typeface="微软雅黑" panose="020B0503020204020204" pitchFamily="34" charset="-122"/>
                <a:ea typeface="微软雅黑" panose="020B0503020204020204" pitchFamily="34" charset="-122"/>
                <a:cs typeface="Arial Unicode MS"/>
              </a:rPr>
              <a:t>：</a:t>
            </a:r>
            <a:endParaRPr lang="zh-CN" altLang="zh-CN" sz="1400" kern="100" dirty="0" smtClean="0">
              <a:latin typeface="微软雅黑" panose="020B0503020204020204" pitchFamily="34" charset="-122"/>
              <a:ea typeface="微软雅黑" panose="020B0503020204020204" pitchFamily="34" charset="-122"/>
            </a:endParaRPr>
          </a:p>
          <a:p>
            <a:pPr>
              <a:lnSpc>
                <a:spcPct val="125000"/>
              </a:lnSpc>
            </a:pPr>
            <a:r>
              <a:rPr lang="en-US" altLang="zh-CN" sz="1400" kern="100" dirty="0" smtClean="0">
                <a:latin typeface="微软雅黑" panose="020B0503020204020204" pitchFamily="34" charset="-122"/>
                <a:ea typeface="微软雅黑" panose="020B0503020204020204" pitchFamily="34" charset="-122"/>
                <a:cs typeface="Arial Unicode MS"/>
              </a:rPr>
              <a:t> </a:t>
            </a:r>
            <a:endParaRPr lang="zh-CN" altLang="zh-CN" sz="1400" kern="100" dirty="0" smtClean="0">
              <a:latin typeface="微软雅黑" panose="020B0503020204020204" pitchFamily="34" charset="-122"/>
              <a:ea typeface="微软雅黑" panose="020B0503020204020204" pitchFamily="34" charset="-122"/>
            </a:endParaRPr>
          </a:p>
          <a:p>
            <a:pPr marL="533400" indent="266700" algn="just">
              <a:lnSpc>
                <a:spcPct val="125000"/>
              </a:lnSpc>
              <a:spcAft>
                <a:spcPts val="0"/>
              </a:spcAft>
            </a:pPr>
            <a:r>
              <a:rPr lang="en-US" altLang="zh-CN" sz="1400" kern="100" dirty="0" smtClean="0">
                <a:latin typeface="微软雅黑" panose="020B0503020204020204" pitchFamily="34" charset="-122"/>
                <a:ea typeface="微软雅黑" panose="020B0503020204020204" pitchFamily="34" charset="-122"/>
                <a:cs typeface="Arial Unicode MS"/>
              </a:rPr>
              <a:t>                                           </a:t>
            </a:r>
            <a:r>
              <a:rPr lang="zh-CN" altLang="zh-CN" sz="1400" kern="100" dirty="0" smtClean="0">
                <a:latin typeface="微软雅黑" panose="020B0503020204020204" pitchFamily="34" charset="-122"/>
                <a:ea typeface="微软雅黑" panose="020B0503020204020204" pitchFamily="34" charset="-122"/>
                <a:cs typeface="Arial Unicode MS"/>
              </a:rPr>
              <a:t>法定代表人签名 ：</a:t>
            </a:r>
            <a:endParaRPr lang="zh-CN" altLang="zh-CN" sz="1400" kern="100" dirty="0" smtClean="0">
              <a:latin typeface="微软雅黑" panose="020B0503020204020204" pitchFamily="34" charset="-122"/>
              <a:ea typeface="微软雅黑" panose="020B0503020204020204" pitchFamily="34" charset="-122"/>
            </a:endParaRPr>
          </a:p>
          <a:p>
            <a:pPr algn="just">
              <a:lnSpc>
                <a:spcPct val="125000"/>
              </a:lnSpc>
              <a:spcAft>
                <a:spcPts val="0"/>
              </a:spcAft>
            </a:pPr>
            <a:r>
              <a:rPr lang="en-US" altLang="zh-CN" sz="1400" kern="100" dirty="0" smtClean="0">
                <a:latin typeface="微软雅黑" panose="020B0503020204020204" pitchFamily="34" charset="-122"/>
                <a:ea typeface="微软雅黑" panose="020B0503020204020204" pitchFamily="34" charset="-122"/>
                <a:cs typeface="Arial Unicode MS"/>
              </a:rPr>
              <a:t> </a:t>
            </a:r>
            <a:endParaRPr lang="zh-CN" altLang="zh-CN" sz="1400" kern="100" dirty="0" smtClean="0">
              <a:latin typeface="微软雅黑" panose="020B0503020204020204" pitchFamily="34" charset="-122"/>
              <a:ea typeface="微软雅黑" panose="020B0503020204020204" pitchFamily="34" charset="-122"/>
            </a:endParaRPr>
          </a:p>
          <a:p>
            <a:pPr indent="800100" algn="just">
              <a:lnSpc>
                <a:spcPct val="125000"/>
              </a:lnSpc>
              <a:spcAft>
                <a:spcPts val="0"/>
              </a:spcAft>
            </a:pPr>
            <a:r>
              <a:rPr lang="en-US" altLang="zh-CN" sz="1400" kern="100" dirty="0" smtClean="0">
                <a:latin typeface="微软雅黑" panose="020B0503020204020204" pitchFamily="34" charset="-122"/>
                <a:ea typeface="微软雅黑" panose="020B0503020204020204" pitchFamily="34" charset="-122"/>
                <a:cs typeface="Arial Unicode MS"/>
              </a:rPr>
              <a:t>                                           </a:t>
            </a:r>
            <a:r>
              <a:rPr lang="zh-CN" altLang="zh-CN" sz="1400" kern="100" dirty="0" smtClean="0">
                <a:latin typeface="微软雅黑" panose="020B0503020204020204" pitchFamily="34" charset="-122"/>
                <a:ea typeface="微软雅黑" panose="020B0503020204020204" pitchFamily="34" charset="-122"/>
                <a:cs typeface="Arial Unicode MS"/>
              </a:rPr>
              <a:t>日</a:t>
            </a:r>
            <a:r>
              <a:rPr lang="en-US" altLang="zh-CN" sz="1400" kern="100" dirty="0" smtClean="0">
                <a:latin typeface="微软雅黑" panose="020B0503020204020204" pitchFamily="34" charset="-122"/>
                <a:ea typeface="微软雅黑" panose="020B0503020204020204" pitchFamily="34" charset="-122"/>
                <a:cs typeface="Arial Unicode MS"/>
              </a:rPr>
              <a:t>          </a:t>
            </a:r>
            <a:r>
              <a:rPr lang="zh-CN" altLang="zh-CN" sz="1400" kern="100" dirty="0" smtClean="0">
                <a:latin typeface="微软雅黑" panose="020B0503020204020204" pitchFamily="34" charset="-122"/>
                <a:ea typeface="微软雅黑" panose="020B0503020204020204" pitchFamily="34" charset="-122"/>
                <a:cs typeface="Arial Unicode MS"/>
              </a:rPr>
              <a:t>期 ：</a:t>
            </a:r>
            <a:r>
              <a:rPr lang="en-US" altLang="zh-CN" sz="1400" u="sng" kern="100" dirty="0" smtClean="0">
                <a:latin typeface="微软雅黑" panose="020B0503020204020204" pitchFamily="34" charset="-122"/>
                <a:ea typeface="微软雅黑" panose="020B0503020204020204" pitchFamily="34" charset="-122"/>
                <a:cs typeface="Arial Unicode MS"/>
              </a:rPr>
              <a:t>            </a:t>
            </a:r>
            <a:r>
              <a:rPr lang="zh-CN" altLang="en-US" sz="1400" kern="100" dirty="0" smtClean="0">
                <a:latin typeface="微软雅黑" panose="020B0503020204020204" pitchFamily="34" charset="-122"/>
                <a:ea typeface="微软雅黑" panose="020B0503020204020204" pitchFamily="34" charset="-122"/>
                <a:cs typeface="Arial Unicode MS"/>
              </a:rPr>
              <a:t>年</a:t>
            </a:r>
            <a:r>
              <a:rPr lang="zh-CN" altLang="en-US" sz="1400" u="sng" kern="100" dirty="0" smtClean="0">
                <a:latin typeface="微软雅黑" panose="020B0503020204020204" pitchFamily="34" charset="-122"/>
                <a:ea typeface="微软雅黑" panose="020B0503020204020204" pitchFamily="34" charset="-122"/>
                <a:cs typeface="Arial Unicode MS"/>
              </a:rPr>
              <a:t>          </a:t>
            </a:r>
            <a:r>
              <a:rPr lang="zh-CN" altLang="en-US" sz="1400" kern="100" dirty="0" smtClean="0">
                <a:latin typeface="微软雅黑" panose="020B0503020204020204" pitchFamily="34" charset="-122"/>
                <a:ea typeface="微软雅黑" panose="020B0503020204020204" pitchFamily="34" charset="-122"/>
                <a:cs typeface="Arial Unicode MS"/>
              </a:rPr>
              <a:t>月</a:t>
            </a:r>
            <a:r>
              <a:rPr lang="zh-CN" altLang="en-US" sz="1400" u="sng" kern="100" dirty="0" smtClean="0">
                <a:latin typeface="微软雅黑" panose="020B0503020204020204" pitchFamily="34" charset="-122"/>
                <a:ea typeface="微软雅黑" panose="020B0503020204020204" pitchFamily="34" charset="-122"/>
                <a:cs typeface="Arial Unicode MS"/>
              </a:rPr>
              <a:t>          </a:t>
            </a:r>
            <a:r>
              <a:rPr lang="zh-CN" altLang="en-US" sz="1400" kern="100" dirty="0" smtClean="0">
                <a:latin typeface="微软雅黑" panose="020B0503020204020204" pitchFamily="34" charset="-122"/>
                <a:ea typeface="微软雅黑" panose="020B0503020204020204" pitchFamily="34" charset="-122"/>
                <a:cs typeface="Arial Unicode MS"/>
              </a:rPr>
              <a:t>日</a:t>
            </a:r>
            <a:r>
              <a:rPr lang="en-US" altLang="zh-CN" sz="1400" u="sng" kern="100" dirty="0" smtClean="0">
                <a:latin typeface="微软雅黑" panose="020B0503020204020204" pitchFamily="34" charset="-122"/>
                <a:ea typeface="微软雅黑" panose="020B0503020204020204" pitchFamily="34" charset="-122"/>
                <a:cs typeface="Arial Unicode MS"/>
              </a:rPr>
              <a:t>      </a:t>
            </a:r>
            <a:endParaRPr lang="zh-CN" altLang="zh-CN" sz="1400" kern="1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551347" y="68240"/>
            <a:ext cx="2574626" cy="521970"/>
          </a:xfrm>
          <a:prstGeom prst="rect">
            <a:avLst/>
          </a:prstGeom>
          <a:noFill/>
          <a:ln>
            <a:solidFill>
              <a:srgbClr val="FF0000"/>
            </a:solidFill>
            <a:prstDash val="sysDash"/>
          </a:ln>
        </p:spPr>
        <p:txBody>
          <a:bodyPr wrap="square" rtlCol="0">
            <a:spAutoFit/>
          </a:bodyPr>
          <a:lstStyle/>
          <a:p>
            <a:r>
              <a:rPr lang="zh-CN" altLang="en-US" sz="1400" b="1" dirty="0" smtClean="0">
                <a:solidFill>
                  <a:srgbClr val="FF0000"/>
                </a:solidFill>
                <a:latin typeface="微软雅黑" panose="020B0503020204020204" pitchFamily="34" charset="-122"/>
                <a:ea typeface="微软雅黑" panose="020B0503020204020204" pitchFamily="34" charset="-122"/>
              </a:rPr>
              <a:t>请将此“声明” 签字盖章并扫描后放置到本页！！</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íśľíḓé"/>
          <p:cNvSpPr txBox="1"/>
          <p:nvPr/>
        </p:nvSpPr>
        <p:spPr bwMode="auto">
          <a:xfrm>
            <a:off x="3247217" y="2588303"/>
            <a:ext cx="5808095" cy="771085"/>
          </a:xfrm>
          <a:prstGeom prst="rect">
            <a:avLst/>
          </a:prstGeom>
          <a:noFill/>
          <a:ln>
            <a:noFill/>
          </a:ln>
          <a:extLst>
            <a:ext uri="{909E8E84-426E-40DD-AFC4-6F175D3DCCD1}">
              <a14:hiddenFill xmlns:a14="http://schemas.microsoft.com/office/drawing/2010/main">
                <a:solidFill>
                  <a:srgbClr val="FFFFFF"/>
                </a:solidFill>
              </a14:hiddenFill>
            </a:ext>
          </a:extLst>
        </p:spPr>
        <p:txBody>
          <a:bodyPr wrap="none" lIns="90000" tIns="46800" rIns="90000" bIns="46800" anchor="b" anchorCtr="0">
            <a:noAutofit/>
          </a:bodyPr>
          <a:lstStyle>
            <a:defPPr>
              <a:defRPr lang="zh-CN"/>
            </a:defPPr>
            <a:lvl1pPr>
              <a:spcBef>
                <a:spcPct val="0"/>
              </a:spcBef>
              <a:defRPr sz="4800" b="1">
                <a:solidFill>
                  <a:schemeClr val="accent1"/>
                </a:solidFill>
                <a:latin typeface="微软雅黑" panose="020B0503020204020204" pitchFamily="34" charset="-122"/>
                <a:ea typeface="微软雅黑" panose="020B0503020204020204" pitchFamily="34" charset="-122"/>
              </a:defRPr>
            </a:lvl1pPr>
          </a:lstStyle>
          <a:p>
            <a:r>
              <a:rPr lang="zh-CN" altLang="zh-CN" dirty="0">
                <a:solidFill>
                  <a:srgbClr val="0069C8"/>
                </a:solidFill>
              </a:rPr>
              <a:t>申请公司主要投资人基本信息</a:t>
            </a:r>
            <a:endParaRPr lang="zh-CN" altLang="en-US" dirty="0">
              <a:solidFill>
                <a:srgbClr val="0069C8"/>
              </a:solidFill>
            </a:endParaRPr>
          </a:p>
        </p:txBody>
      </p:sp>
      <p:sp>
        <p:nvSpPr>
          <p:cNvPr id="7" name="iŝḷiḓè"/>
          <p:cNvSpPr txBox="1"/>
          <p:nvPr/>
        </p:nvSpPr>
        <p:spPr>
          <a:xfrm>
            <a:off x="1508994" y="2424655"/>
            <a:ext cx="810279" cy="1014410"/>
          </a:xfrm>
          <a:prstGeom prst="rect">
            <a:avLst/>
          </a:prstGeom>
          <a:noFill/>
        </p:spPr>
        <p:txBody>
          <a:bodyPr wrap="none" anchor="ctr">
            <a:noAutofit/>
          </a:bodyPr>
          <a:lstStyle>
            <a:defPPr>
              <a:defRPr lang="zh-CN"/>
            </a:defPPr>
            <a:lvl1pPr lvl="0" algn="ctr">
              <a:defRPr sz="5400">
                <a:solidFill>
                  <a:schemeClr val="accent1"/>
                </a:solidFill>
                <a:latin typeface="微软雅黑" panose="020B0503020204020204" pitchFamily="34" charset="-122"/>
                <a:ea typeface="微软雅黑" panose="020B0503020204020204" pitchFamily="34" charset="-122"/>
              </a:defRPr>
            </a:lvl1pPr>
          </a:lstStyle>
          <a:p>
            <a:r>
              <a:rPr lang="en-US" altLang="zh-CN" dirty="0" smtClean="0">
                <a:solidFill>
                  <a:srgbClr val="0069C8"/>
                </a:solidFill>
                <a:sym typeface="+mn-ea"/>
              </a:rPr>
              <a:t>02</a:t>
            </a:r>
            <a:endParaRPr lang="en-US" altLang="zh-CN" dirty="0">
              <a:solidFill>
                <a:srgbClr val="0069C8"/>
              </a:solidFill>
              <a:sym typeface="+mn-ea"/>
            </a:endParaRPr>
          </a:p>
        </p:txBody>
      </p:sp>
      <p:cxnSp>
        <p:nvCxnSpPr>
          <p:cNvPr id="8" name="直接连接符 7"/>
          <p:cNvCxnSpPr/>
          <p:nvPr/>
        </p:nvCxnSpPr>
        <p:spPr>
          <a:xfrm>
            <a:off x="2829059" y="2361429"/>
            <a:ext cx="0" cy="1140862"/>
          </a:xfrm>
          <a:prstGeom prst="line">
            <a:avLst/>
          </a:prstGeom>
          <a:ln w="28575" cap="flat" cmpd="sng" algn="ctr">
            <a:solidFill>
              <a:schemeClr val="tx1">
                <a:lumMod val="65000"/>
                <a:lumOff val="3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598295716"/>
              </p:ext>
            </p:extLst>
          </p:nvPr>
        </p:nvGraphicFramePr>
        <p:xfrm>
          <a:off x="676333" y="911226"/>
          <a:ext cx="10774931" cy="5353093"/>
        </p:xfrm>
        <a:graphic>
          <a:graphicData uri="http://schemas.openxmlformats.org/drawingml/2006/table">
            <a:tbl>
              <a:tblPr/>
              <a:tblGrid>
                <a:gridCol w="854391">
                  <a:extLst>
                    <a:ext uri="{9D8B030D-6E8A-4147-A177-3AD203B41FA5}">
                      <a16:colId xmlns:a16="http://schemas.microsoft.com/office/drawing/2014/main" val="20000"/>
                    </a:ext>
                  </a:extLst>
                </a:gridCol>
                <a:gridCol w="1232103">
                  <a:extLst>
                    <a:ext uri="{9D8B030D-6E8A-4147-A177-3AD203B41FA5}">
                      <a16:colId xmlns:a16="http://schemas.microsoft.com/office/drawing/2014/main" val="20001"/>
                    </a:ext>
                  </a:extLst>
                </a:gridCol>
                <a:gridCol w="1100642">
                  <a:extLst>
                    <a:ext uri="{9D8B030D-6E8A-4147-A177-3AD203B41FA5}">
                      <a16:colId xmlns:a16="http://schemas.microsoft.com/office/drawing/2014/main" val="20002"/>
                    </a:ext>
                  </a:extLst>
                </a:gridCol>
                <a:gridCol w="701331">
                  <a:extLst>
                    <a:ext uri="{9D8B030D-6E8A-4147-A177-3AD203B41FA5}">
                      <a16:colId xmlns:a16="http://schemas.microsoft.com/office/drawing/2014/main" val="20003"/>
                    </a:ext>
                  </a:extLst>
                </a:gridCol>
                <a:gridCol w="1549893">
                  <a:extLst>
                    <a:ext uri="{9D8B030D-6E8A-4147-A177-3AD203B41FA5}">
                      <a16:colId xmlns:a16="http://schemas.microsoft.com/office/drawing/2014/main" val="20004"/>
                    </a:ext>
                  </a:extLst>
                </a:gridCol>
                <a:gridCol w="1282394">
                  <a:extLst>
                    <a:ext uri="{9D8B030D-6E8A-4147-A177-3AD203B41FA5}">
                      <a16:colId xmlns:a16="http://schemas.microsoft.com/office/drawing/2014/main" val="20005"/>
                    </a:ext>
                  </a:extLst>
                </a:gridCol>
                <a:gridCol w="1215630">
                  <a:extLst>
                    <a:ext uri="{9D8B030D-6E8A-4147-A177-3AD203B41FA5}">
                      <a16:colId xmlns:a16="http://schemas.microsoft.com/office/drawing/2014/main" val="20006"/>
                    </a:ext>
                  </a:extLst>
                </a:gridCol>
                <a:gridCol w="435749">
                  <a:extLst>
                    <a:ext uri="{9D8B030D-6E8A-4147-A177-3AD203B41FA5}">
                      <a16:colId xmlns:a16="http://schemas.microsoft.com/office/drawing/2014/main" val="20007"/>
                    </a:ext>
                  </a:extLst>
                </a:gridCol>
                <a:gridCol w="733063">
                  <a:extLst>
                    <a:ext uri="{9D8B030D-6E8A-4147-A177-3AD203B41FA5}">
                      <a16:colId xmlns:a16="http://schemas.microsoft.com/office/drawing/2014/main" val="20008"/>
                    </a:ext>
                  </a:extLst>
                </a:gridCol>
                <a:gridCol w="1669735">
                  <a:extLst>
                    <a:ext uri="{9D8B030D-6E8A-4147-A177-3AD203B41FA5}">
                      <a16:colId xmlns:a16="http://schemas.microsoft.com/office/drawing/2014/main" val="20009"/>
                    </a:ext>
                  </a:extLst>
                </a:gridCol>
              </a:tblGrid>
              <a:tr h="334323">
                <a:tc rowSpan="8" gridSpan="2">
                  <a:txBody>
                    <a:bodyPr/>
                    <a:lstStyle/>
                    <a:p>
                      <a:pPr algn="ctr">
                        <a:lnSpc>
                          <a:spcPts val="1700"/>
                        </a:lnSpc>
                        <a:spcAft>
                          <a:spcPts val="0"/>
                        </a:spcAft>
                      </a:pPr>
                      <a:r>
                        <a:rPr lang="zh-CN" sz="1200" b="1" kern="100" dirty="0">
                          <a:solidFill>
                            <a:srgbClr val="FF0000"/>
                          </a:solidFill>
                          <a:latin typeface="微软雅黑" panose="020B0503020204020204" pitchFamily="34" charset="-122"/>
                          <a:ea typeface="微软雅黑" panose="020B0503020204020204" pitchFamily="34" charset="-122"/>
                          <a:cs typeface="Arial" panose="020B0604020202020204"/>
                        </a:rPr>
                        <a:t>此处放置</a:t>
                      </a:r>
                      <a:r>
                        <a:rPr lang="en-US" sz="1200" b="1" kern="100" dirty="0">
                          <a:solidFill>
                            <a:srgbClr val="FF0000"/>
                          </a:solidFill>
                          <a:latin typeface="微软雅黑" panose="020B0503020204020204" pitchFamily="34" charset="-122"/>
                          <a:ea typeface="微软雅黑" panose="020B0503020204020204" pitchFamily="34" charset="-122"/>
                          <a:cs typeface="Arial" panose="020B0604020202020204"/>
                        </a:rPr>
                        <a:t> </a:t>
                      </a:r>
                      <a:r>
                        <a:rPr lang="zh-CN" sz="1200" b="1" kern="100" dirty="0" smtClean="0">
                          <a:solidFill>
                            <a:srgbClr val="FF0000"/>
                          </a:solidFill>
                          <a:latin typeface="微软雅黑" panose="020B0503020204020204" pitchFamily="34" charset="-122"/>
                          <a:ea typeface="微软雅黑" panose="020B0503020204020204" pitchFamily="34" charset="-122"/>
                          <a:cs typeface="Arial" panose="020B0604020202020204"/>
                        </a:rPr>
                        <a:t>照片</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rowSpan="8" hMerge="1">
                  <a:txBody>
                    <a:bodyPr/>
                    <a:lstStyle/>
                    <a:p>
                      <a:endParaRPr lang="zh-CN"/>
                    </a:p>
                  </a:txBody>
                  <a:tcPr/>
                </a:tc>
                <a:tc gridSpan="2">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姓名</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marL="16667" marR="16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just">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　</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2">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性别</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marL="16667" marR="16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just">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　</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extLst>
                  <a:ext uri="{0D108BD9-81ED-4DB2-BD59-A6C34878D82A}">
                    <a16:rowId xmlns:a16="http://schemas.microsoft.com/office/drawing/2014/main" val="10000"/>
                  </a:ext>
                </a:extLst>
              </a:tr>
              <a:tr h="334323">
                <a:tc gridSpan="2" vMerge="1">
                  <a:txBody>
                    <a:bodyPr/>
                    <a:lstStyle/>
                    <a:p>
                      <a:endParaRPr lang="zh-CN"/>
                    </a:p>
                  </a:txBody>
                  <a:tcPr/>
                </a:tc>
                <a:tc hMerge="1" vMerge="1">
                  <a:txBody>
                    <a:bodyPr/>
                    <a:lstStyle/>
                    <a:p>
                      <a:endParaRPr lang="zh-CN"/>
                    </a:p>
                  </a:txBody>
                  <a:tcPr/>
                </a:tc>
                <a:tc gridSpan="2">
                  <a:txBody>
                    <a:bodyPr/>
                    <a:lstStyle/>
                    <a:p>
                      <a:pPr algn="ctr">
                        <a:lnSpc>
                          <a:spcPts val="1700"/>
                        </a:lnSpc>
                        <a:spcAft>
                          <a:spcPts val="0"/>
                        </a:spcAft>
                      </a:pPr>
                      <a:r>
                        <a:rPr lang="zh-CN" sz="1200" kern="100" dirty="0" smtClean="0">
                          <a:latin typeface="微软雅黑" panose="020B0503020204020204" pitchFamily="34" charset="-122"/>
                          <a:ea typeface="微软雅黑" panose="020B0503020204020204" pitchFamily="34" charset="-122"/>
                          <a:cs typeface="Arial" panose="020B0604020202020204"/>
                        </a:rPr>
                        <a:t>出生日期</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marL="16667" marR="16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just">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　</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2">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最高学历</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marL="16667" marR="16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just">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　</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extLst>
                  <a:ext uri="{0D108BD9-81ED-4DB2-BD59-A6C34878D82A}">
                    <a16:rowId xmlns:a16="http://schemas.microsoft.com/office/drawing/2014/main" val="10001"/>
                  </a:ext>
                </a:extLst>
              </a:tr>
              <a:tr h="334323">
                <a:tc gridSpan="2" vMerge="1">
                  <a:txBody>
                    <a:bodyPr/>
                    <a:lstStyle/>
                    <a:p>
                      <a:endParaRPr lang="zh-CN"/>
                    </a:p>
                  </a:txBody>
                  <a:tcPr/>
                </a:tc>
                <a:tc hMerge="1" vMerge="1">
                  <a:txBody>
                    <a:bodyPr/>
                    <a:lstStyle/>
                    <a:p>
                      <a:endParaRPr lang="zh-CN"/>
                    </a:p>
                  </a:txBody>
                  <a:tcPr/>
                </a:tc>
                <a:tc gridSpan="2">
                  <a:txBody>
                    <a:bodyPr/>
                    <a:lstStyle/>
                    <a:p>
                      <a:pPr algn="ctr">
                        <a:lnSpc>
                          <a:spcPts val="1700"/>
                        </a:lnSpc>
                        <a:spcAft>
                          <a:spcPts val="0"/>
                        </a:spcAft>
                      </a:pPr>
                      <a:r>
                        <a:rPr lang="zh-CN" sz="1200" kern="100" dirty="0" smtClean="0">
                          <a:latin typeface="微软雅黑" panose="020B0503020204020204" pitchFamily="34" charset="-122"/>
                          <a:ea typeface="微软雅黑" panose="020B0503020204020204" pitchFamily="34" charset="-122"/>
                          <a:cs typeface="Arial" panose="020B0604020202020204"/>
                        </a:rPr>
                        <a:t>联系电话</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marL="16667" marR="16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just">
                        <a:lnSpc>
                          <a:spcPts val="1700"/>
                        </a:lnSpc>
                        <a:spcAft>
                          <a:spcPts val="0"/>
                        </a:spcAft>
                      </a:pPr>
                      <a:r>
                        <a:rPr lang="zh-CN" sz="1200" kern="100">
                          <a:latin typeface="微软雅黑" panose="020B0503020204020204" pitchFamily="34" charset="-122"/>
                          <a:ea typeface="微软雅黑" panose="020B0503020204020204" pitchFamily="34" charset="-122"/>
                          <a:cs typeface="Arial" panose="020B0604020202020204"/>
                        </a:rPr>
                        <a:t>　</a:t>
                      </a:r>
                      <a:endParaRPr lang="zh-CN" sz="1200" kern="10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2">
                  <a:txBody>
                    <a:bodyPr/>
                    <a:lstStyle/>
                    <a:p>
                      <a:pPr algn="ctr">
                        <a:lnSpc>
                          <a:spcPts val="1700"/>
                        </a:lnSpc>
                        <a:spcAft>
                          <a:spcPts val="0"/>
                        </a:spcAft>
                      </a:pPr>
                      <a:r>
                        <a:rPr lang="en-US" sz="1200" kern="100" dirty="0">
                          <a:latin typeface="微软雅黑" panose="020B0503020204020204" pitchFamily="34" charset="-122"/>
                          <a:ea typeface="微软雅黑" panose="020B0503020204020204" pitchFamily="34" charset="-122"/>
                          <a:cs typeface="Arial" panose="020B0604020202020204"/>
                        </a:rPr>
                        <a:t>E-mail</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marL="16667" marR="16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just">
                        <a:lnSpc>
                          <a:spcPts val="1700"/>
                        </a:lnSpc>
                        <a:spcAft>
                          <a:spcPts val="0"/>
                        </a:spcAft>
                      </a:pPr>
                      <a:r>
                        <a:rPr lang="zh-CN" sz="1200" kern="100">
                          <a:latin typeface="微软雅黑" panose="020B0503020204020204" pitchFamily="34" charset="-122"/>
                          <a:ea typeface="微软雅黑" panose="020B0503020204020204" pitchFamily="34" charset="-122"/>
                          <a:cs typeface="Arial" panose="020B0604020202020204"/>
                        </a:rPr>
                        <a:t>　</a:t>
                      </a:r>
                      <a:endParaRPr lang="zh-CN" sz="1200" kern="10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extLst>
                  <a:ext uri="{0D108BD9-81ED-4DB2-BD59-A6C34878D82A}">
                    <a16:rowId xmlns:a16="http://schemas.microsoft.com/office/drawing/2014/main" val="10002"/>
                  </a:ext>
                </a:extLst>
              </a:tr>
              <a:tr h="335108">
                <a:tc gridSpan="2" vMerge="1">
                  <a:txBody>
                    <a:bodyPr/>
                    <a:lstStyle/>
                    <a:p>
                      <a:endParaRPr lang="zh-CN"/>
                    </a:p>
                  </a:txBody>
                  <a:tcPr marL="16667" marR="16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vMerge="1">
                  <a:txBody>
                    <a:bodyPr/>
                    <a:lstStyle/>
                    <a:p>
                      <a:endParaRPr lang="zh-CN"/>
                    </a:p>
                  </a:txBody>
                  <a:tcPr/>
                </a:tc>
                <a:tc gridSpan="8">
                  <a:txBody>
                    <a:bodyPr/>
                    <a:lstStyle/>
                    <a:p>
                      <a:pPr marL="0" marR="0" lvl="0" indent="0" algn="ctr" defTabSz="914400" rtl="0" eaLnBrk="1" fontAlgn="auto" latinLnBrk="0" hangingPunct="1">
                        <a:lnSpc>
                          <a:spcPts val="1700"/>
                        </a:lnSpc>
                        <a:spcBef>
                          <a:spcPts val="0"/>
                        </a:spcBef>
                        <a:spcAft>
                          <a:spcPts val="0"/>
                        </a:spcAft>
                        <a:buClrTx/>
                        <a:buSzTx/>
                        <a:buFontTx/>
                        <a:buNone/>
                        <a:defRPr/>
                      </a:pPr>
                      <a:r>
                        <a:rPr kumimoji="0" lang="zh-CN" altLang="en-US" sz="1200" b="0" i="0" u="none" strike="noStrike" kern="1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rPr>
                        <a:t>个人工作简历</a:t>
                      </a:r>
                      <a:endParaRPr kumimoji="0" lang="zh-CN" altLang="en-US" sz="1200" b="0" i="0" u="none" strike="noStrike" kern="1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marL="16667" marR="16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zh-CN"/>
                    </a:p>
                  </a:txBody>
                  <a:tcPr marL="16667" marR="16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3"/>
                  </a:ext>
                </a:extLst>
              </a:tr>
              <a:tr h="334323">
                <a:tc gridSpan="2" vMerge="1">
                  <a:txBody>
                    <a:bodyPr/>
                    <a:lstStyle/>
                    <a:p>
                      <a:endParaRPr lang="zh-CN"/>
                    </a:p>
                  </a:txBody>
                  <a:tcPr marL="16667" marR="16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vMerge="1">
                  <a:txBody>
                    <a:bodyPr/>
                    <a:lstStyle/>
                    <a:p>
                      <a:endParaRPr lang="zh-CN"/>
                    </a:p>
                  </a:txBody>
                  <a:tcPr/>
                </a:tc>
                <a:tc gridSpan="2">
                  <a:txBody>
                    <a:bodyPr/>
                    <a:lstStyle/>
                    <a:p>
                      <a:pPr marL="0" marR="0" lvl="0" indent="0" algn="ctr" defTabSz="914400" rtl="0" eaLnBrk="1" fontAlgn="auto" latinLnBrk="0" hangingPunct="1">
                        <a:lnSpc>
                          <a:spcPts val="1700"/>
                        </a:lnSpc>
                        <a:spcBef>
                          <a:spcPts val="0"/>
                        </a:spcBef>
                        <a:spcAft>
                          <a:spcPts val="0"/>
                        </a:spcAft>
                        <a:buClrTx/>
                        <a:buSzTx/>
                        <a:buFontTx/>
                        <a:buNone/>
                        <a:defRPr/>
                      </a:pPr>
                      <a:r>
                        <a:rPr kumimoji="0" lang="zh-CN" altLang="en-US" sz="1200" b="0" i="0" u="none" strike="noStrike" kern="1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rPr>
                        <a:t>起</a:t>
                      </a:r>
                      <a:r>
                        <a:rPr kumimoji="0" lang="en-US" altLang="zh-CN" sz="1200" b="0" i="0" u="none" strike="noStrike" kern="1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rPr>
                        <a:t>~</a:t>
                      </a:r>
                      <a:r>
                        <a:rPr kumimoji="0" lang="zh-CN" altLang="en-US" sz="1200" b="0" i="0" u="none" strike="noStrike" kern="1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rPr>
                        <a:t>止年月</a:t>
                      </a:r>
                      <a:endParaRPr kumimoji="0" lang="zh-CN" altLang="en-US" sz="1200" b="0" i="0" u="none" strike="noStrike" kern="1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marL="16667" marR="16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工作单位</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hMerge="1">
                  <a:txBody>
                    <a:bodyPr/>
                    <a:lstStyle/>
                    <a:p>
                      <a:endParaRPr lang="zh-CN"/>
                    </a:p>
                  </a:txBody>
                  <a:tcPr/>
                </a:tc>
                <a:tc gridSpan="3">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承担职务</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4"/>
                  </a:ext>
                </a:extLst>
              </a:tr>
              <a:tr h="335108">
                <a:tc gridSpan="2" vMerge="1">
                  <a:txBody>
                    <a:bodyPr/>
                    <a:lstStyle/>
                    <a:p>
                      <a:endParaRPr lang="zh-CN"/>
                    </a:p>
                  </a:txBody>
                  <a:tcPr marL="16667" marR="16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endParaRPr lang="zh-CN"/>
                    </a:p>
                  </a:txBody>
                  <a:tcPr/>
                </a:tc>
                <a:tc gridSpan="2">
                  <a:txBody>
                    <a:bodyPr/>
                    <a:lstStyle/>
                    <a:p>
                      <a:endParaRPr lang="zh-CN" altLang="en-US" sz="1200">
                        <a:latin typeface="微软雅黑" panose="020B0503020204020204" pitchFamily="34" charset="-122"/>
                        <a:ea typeface="微软雅黑" panose="020B0503020204020204" pitchFamily="34" charset="-122"/>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marL="16667" marR="16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　</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gridSpan="3">
                  <a:txBody>
                    <a:bodyPr/>
                    <a:lstStyle/>
                    <a:p>
                      <a:endParaRPr lang="zh-CN" altLang="en-US" sz="1200">
                        <a:latin typeface="微软雅黑" panose="020B0503020204020204" pitchFamily="34" charset="-122"/>
                        <a:ea typeface="微软雅黑" panose="020B0503020204020204" pitchFamily="34" charset="-122"/>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5"/>
                  </a:ext>
                </a:extLst>
              </a:tr>
              <a:tr h="335108">
                <a:tc gridSpan="2" vMerge="1">
                  <a:txBody>
                    <a:bodyPr/>
                    <a:lstStyle/>
                    <a:p>
                      <a:endParaRPr lang="zh-CN"/>
                    </a:p>
                  </a:txBody>
                  <a:tcPr marL="16667" marR="16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endParaRPr lang="zh-CN"/>
                    </a:p>
                  </a:txBody>
                  <a:tcPr/>
                </a:tc>
                <a:tc gridSpan="2">
                  <a:txBody>
                    <a:bodyPr/>
                    <a:lstStyle/>
                    <a:p>
                      <a:endParaRPr lang="zh-CN" altLang="en-US" sz="1200" dirty="0">
                        <a:latin typeface="微软雅黑" panose="020B0503020204020204" pitchFamily="34" charset="-122"/>
                        <a:ea typeface="微软雅黑" panose="020B0503020204020204" pitchFamily="34" charset="-122"/>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marL="16667" marR="16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lnSpc>
                          <a:spcPts val="1700"/>
                        </a:lnSpc>
                        <a:spcAft>
                          <a:spcPts val="0"/>
                        </a:spcAft>
                      </a:pPr>
                      <a:r>
                        <a:rPr lang="zh-CN" sz="1200" kern="100">
                          <a:latin typeface="微软雅黑" panose="020B0503020204020204" pitchFamily="34" charset="-122"/>
                          <a:ea typeface="微软雅黑" panose="020B0503020204020204" pitchFamily="34" charset="-122"/>
                          <a:cs typeface="Arial" panose="020B0604020202020204"/>
                        </a:rPr>
                        <a:t>　</a:t>
                      </a:r>
                      <a:endParaRPr lang="zh-CN" sz="1200" kern="10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gridSpan="3">
                  <a:txBody>
                    <a:bodyPr/>
                    <a:lstStyle/>
                    <a:p>
                      <a:endParaRPr lang="zh-CN" altLang="en-US" sz="1200">
                        <a:latin typeface="微软雅黑" panose="020B0503020204020204" pitchFamily="34" charset="-122"/>
                        <a:ea typeface="微软雅黑" panose="020B0503020204020204" pitchFamily="34" charset="-122"/>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6"/>
                  </a:ext>
                </a:extLst>
              </a:tr>
              <a:tr h="335108">
                <a:tc gridSpan="2" vMerge="1">
                  <a:txBody>
                    <a:bodyPr/>
                    <a:lstStyle/>
                    <a:p>
                      <a:endParaRPr lang="zh-CN"/>
                    </a:p>
                  </a:txBody>
                  <a:tcPr marL="16667" marR="16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endParaRPr lang="zh-CN"/>
                    </a:p>
                  </a:txBody>
                  <a:tcPr/>
                </a:tc>
                <a:tc gridSpan="2">
                  <a:txBody>
                    <a:bodyPr/>
                    <a:lstStyle/>
                    <a:p>
                      <a:endParaRPr lang="zh-CN" altLang="en-US" sz="1200">
                        <a:latin typeface="微软雅黑" panose="020B0503020204020204" pitchFamily="34" charset="-122"/>
                        <a:ea typeface="微软雅黑" panose="020B0503020204020204" pitchFamily="34" charset="-122"/>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marL="16667" marR="16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endParaRPr lang="zh-CN" altLang="en-US" sz="1200">
                        <a:latin typeface="微软雅黑" panose="020B0503020204020204" pitchFamily="34" charset="-122"/>
                        <a:ea typeface="微软雅黑" panose="020B0503020204020204" pitchFamily="34" charset="-122"/>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gridSpan="3">
                  <a:txBody>
                    <a:bodyPr/>
                    <a:lstStyle/>
                    <a:p>
                      <a:endParaRPr lang="zh-CN" altLang="en-US" sz="1200">
                        <a:latin typeface="微软雅黑" panose="020B0503020204020204" pitchFamily="34" charset="-122"/>
                        <a:ea typeface="微软雅黑" panose="020B0503020204020204" pitchFamily="34" charset="-122"/>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7"/>
                  </a:ext>
                </a:extLst>
              </a:tr>
              <a:tr h="334323">
                <a:tc gridSpan="10">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投资的汽车品牌</a:t>
                      </a:r>
                      <a:r>
                        <a:rPr lang="en-US" sz="1200" kern="100" dirty="0">
                          <a:latin typeface="微软雅黑" panose="020B0503020204020204" pitchFamily="34" charset="-122"/>
                          <a:ea typeface="微软雅黑" panose="020B0503020204020204" pitchFamily="34" charset="-122"/>
                          <a:cs typeface="Arial" panose="020B0604020202020204"/>
                        </a:rPr>
                        <a:t>4S</a:t>
                      </a:r>
                      <a:r>
                        <a:rPr lang="zh-CN" sz="1200" kern="100" dirty="0" smtClean="0">
                          <a:latin typeface="微软雅黑" panose="020B0503020204020204" pitchFamily="34" charset="-122"/>
                          <a:ea typeface="微软雅黑" panose="020B0503020204020204" pitchFamily="34" charset="-122"/>
                          <a:cs typeface="Arial" panose="020B0604020202020204"/>
                        </a:rPr>
                        <a:t>店</a:t>
                      </a:r>
                      <a:r>
                        <a:rPr lang="en-US" altLang="zh-CN" sz="1200" kern="100" dirty="0" smtClean="0">
                          <a:solidFill>
                            <a:srgbClr val="FF0000"/>
                          </a:solidFill>
                          <a:latin typeface="微软雅黑" panose="020B0503020204020204" pitchFamily="34" charset="-122"/>
                          <a:ea typeface="微软雅黑" panose="020B0503020204020204" pitchFamily="34" charset="-122"/>
                          <a:cs typeface="Arial" panose="020B0604020202020204"/>
                        </a:rPr>
                        <a:t>(</a:t>
                      </a:r>
                      <a:r>
                        <a:rPr lang="zh-CN" altLang="zh-CN" sz="1200" kern="100" dirty="0" smtClean="0">
                          <a:solidFill>
                            <a:srgbClr val="FF0000"/>
                          </a:solidFill>
                          <a:latin typeface="微软雅黑" panose="020B0503020204020204" pitchFamily="34" charset="-122"/>
                          <a:ea typeface="微软雅黑" panose="020B0503020204020204" pitchFamily="34" charset="-122"/>
                          <a:cs typeface="Arial" panose="020B0604020202020204"/>
                        </a:rPr>
                        <a:t>如行数不够请</a:t>
                      </a:r>
                      <a:r>
                        <a:rPr lang="zh-CN" altLang="en-US" sz="1200" kern="100" dirty="0" smtClean="0">
                          <a:solidFill>
                            <a:srgbClr val="FF0000"/>
                          </a:solidFill>
                          <a:latin typeface="微软雅黑" panose="020B0503020204020204" pitchFamily="34" charset="-122"/>
                          <a:ea typeface="微软雅黑" panose="020B0503020204020204" pitchFamily="34" charset="-122"/>
                          <a:cs typeface="Arial" panose="020B0604020202020204"/>
                        </a:rPr>
                        <a:t>自行添加</a:t>
                      </a:r>
                      <a:r>
                        <a:rPr lang="en-US" altLang="zh-CN" sz="1200" kern="100" dirty="0" smtClean="0">
                          <a:solidFill>
                            <a:srgbClr val="FF0000"/>
                          </a:solidFill>
                          <a:latin typeface="微软雅黑" panose="020B0503020204020204" pitchFamily="34" charset="-122"/>
                          <a:ea typeface="微软雅黑" panose="020B0503020204020204" pitchFamily="34" charset="-122"/>
                          <a:cs typeface="Arial" panose="020B0604020202020204"/>
                        </a:rPr>
                        <a:t>)</a:t>
                      </a:r>
                      <a:endParaRPr lang="zh-CN" sz="1200" kern="100" dirty="0">
                        <a:solidFill>
                          <a:srgbClr val="FF0000"/>
                        </a:solidFill>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8"/>
                  </a:ext>
                </a:extLst>
              </a:tr>
              <a:tr h="334323">
                <a:tc>
                  <a:txBody>
                    <a:bodyPr/>
                    <a:lstStyle/>
                    <a:p>
                      <a:pPr algn="ctr">
                        <a:lnSpc>
                          <a:spcPts val="1700"/>
                        </a:lnSpc>
                        <a:spcAft>
                          <a:spcPts val="0"/>
                        </a:spcAft>
                      </a:pPr>
                      <a:r>
                        <a:rPr lang="zh-CN" sz="1200" kern="100">
                          <a:latin typeface="微软雅黑" panose="020B0503020204020204" pitchFamily="34" charset="-122"/>
                          <a:ea typeface="微软雅黑" panose="020B0503020204020204" pitchFamily="34" charset="-122"/>
                          <a:cs typeface="Arial" panose="020B0604020202020204"/>
                        </a:rPr>
                        <a:t>序号</a:t>
                      </a:r>
                      <a:endParaRPr lang="zh-CN" sz="1200" kern="10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2">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城市</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gridSpan="2">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店名</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gridSpan="2">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品牌</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gridSpan="3">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开业年月</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9"/>
                  </a:ext>
                </a:extLst>
              </a:tr>
              <a:tr h="334323">
                <a:tc>
                  <a:txBody>
                    <a:bodyPr/>
                    <a:lstStyle/>
                    <a:p>
                      <a:pPr algn="ctr">
                        <a:lnSpc>
                          <a:spcPts val="1700"/>
                        </a:lnSpc>
                        <a:spcAft>
                          <a:spcPts val="0"/>
                        </a:spcAft>
                      </a:pP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gridSpan="2">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　</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2">
                  <a:txBody>
                    <a:bodyPr/>
                    <a:lstStyle/>
                    <a:p>
                      <a:pPr algn="ctr">
                        <a:lnSpc>
                          <a:spcPts val="1700"/>
                        </a:lnSpc>
                        <a:spcAft>
                          <a:spcPts val="0"/>
                        </a:spcAft>
                      </a:pPr>
                      <a:r>
                        <a:rPr lang="zh-CN" sz="1200" kern="100">
                          <a:latin typeface="微软雅黑" panose="020B0503020204020204" pitchFamily="34" charset="-122"/>
                          <a:ea typeface="微软雅黑" panose="020B0503020204020204" pitchFamily="34" charset="-122"/>
                          <a:cs typeface="Arial" panose="020B0604020202020204"/>
                        </a:rPr>
                        <a:t>　</a:t>
                      </a:r>
                      <a:endParaRPr lang="zh-CN" sz="1200" kern="10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2">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　</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3">
                  <a:txBody>
                    <a:bodyPr/>
                    <a:lstStyle/>
                    <a:p>
                      <a:pPr algn="ctr">
                        <a:lnSpc>
                          <a:spcPts val="1700"/>
                        </a:lnSpc>
                        <a:spcAft>
                          <a:spcPts val="0"/>
                        </a:spcAft>
                      </a:pPr>
                      <a:r>
                        <a:rPr lang="zh-CN" sz="1200" kern="100">
                          <a:latin typeface="微软雅黑" panose="020B0503020204020204" pitchFamily="34" charset="-122"/>
                          <a:ea typeface="微软雅黑" panose="020B0503020204020204" pitchFamily="34" charset="-122"/>
                          <a:cs typeface="Arial" panose="020B0604020202020204"/>
                        </a:rPr>
                        <a:t>　</a:t>
                      </a:r>
                      <a:endParaRPr lang="zh-CN" sz="1200" kern="10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10"/>
                  </a:ext>
                </a:extLst>
              </a:tr>
              <a:tr h="334323">
                <a:tc>
                  <a:txBody>
                    <a:bodyPr/>
                    <a:lstStyle/>
                    <a:p>
                      <a:pPr algn="ctr"/>
                      <a:endParaRPr lang="zh-CN" sz="1200" kern="100">
                        <a:latin typeface="微软雅黑" panose="020B0503020204020204" pitchFamily="34" charset="-122"/>
                        <a:ea typeface="微软雅黑" panose="020B0503020204020204" pitchFamily="34" charset="-122"/>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gridSpan="2">
                  <a:txBody>
                    <a:bodyPr/>
                    <a:lstStyle/>
                    <a:p>
                      <a:pPr marL="0" marR="0" indent="0" algn="ctr" defTabSz="457200" rtl="0" eaLnBrk="1" fontAlgn="auto" latinLnBrk="0" hangingPunct="1">
                        <a:lnSpc>
                          <a:spcPts val="1700"/>
                        </a:lnSpc>
                        <a:spcBef>
                          <a:spcPts val="0"/>
                        </a:spcBef>
                        <a:spcAft>
                          <a:spcPts val="0"/>
                        </a:spcAft>
                        <a:buClrTx/>
                        <a:buSzTx/>
                        <a:buFontTx/>
                        <a:buNone/>
                        <a:defRPr/>
                      </a:pPr>
                      <a:r>
                        <a:rPr lang="zh-CN" sz="1200" kern="100" dirty="0">
                          <a:latin typeface="微软雅黑" panose="020B0503020204020204" pitchFamily="34" charset="-122"/>
                          <a:ea typeface="微软雅黑" panose="020B0503020204020204" pitchFamily="34" charset="-122"/>
                          <a:cs typeface="Arial" panose="020B0604020202020204"/>
                        </a:rPr>
                        <a:t>　</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2">
                  <a:txBody>
                    <a:bodyPr/>
                    <a:lstStyle/>
                    <a:p>
                      <a:pPr algn="ctr">
                        <a:lnSpc>
                          <a:spcPts val="1700"/>
                        </a:lnSpc>
                        <a:spcAft>
                          <a:spcPts val="0"/>
                        </a:spcAft>
                      </a:pPr>
                      <a:r>
                        <a:rPr lang="zh-CN" sz="1200" kern="100">
                          <a:latin typeface="微软雅黑" panose="020B0503020204020204" pitchFamily="34" charset="-122"/>
                          <a:ea typeface="微软雅黑" panose="020B0503020204020204" pitchFamily="34" charset="-122"/>
                          <a:cs typeface="Arial" panose="020B0604020202020204"/>
                        </a:rPr>
                        <a:t>　</a:t>
                      </a:r>
                      <a:endParaRPr lang="zh-CN" sz="1200" kern="10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2">
                  <a:txBody>
                    <a:bodyPr/>
                    <a:lstStyle/>
                    <a:p>
                      <a:pPr algn="ctr">
                        <a:lnSpc>
                          <a:spcPts val="1700"/>
                        </a:lnSpc>
                        <a:spcAft>
                          <a:spcPts val="0"/>
                        </a:spcAft>
                      </a:pPr>
                      <a:r>
                        <a:rPr lang="zh-CN" sz="1200" kern="100">
                          <a:latin typeface="微软雅黑" panose="020B0503020204020204" pitchFamily="34" charset="-122"/>
                          <a:ea typeface="微软雅黑" panose="020B0503020204020204" pitchFamily="34" charset="-122"/>
                          <a:cs typeface="Arial" panose="020B0604020202020204"/>
                        </a:rPr>
                        <a:t>　</a:t>
                      </a:r>
                      <a:endParaRPr lang="zh-CN" sz="1200" kern="10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3">
                  <a:txBody>
                    <a:bodyPr/>
                    <a:lstStyle/>
                    <a:p>
                      <a:pPr algn="ctr">
                        <a:lnSpc>
                          <a:spcPts val="1700"/>
                        </a:lnSpc>
                        <a:spcAft>
                          <a:spcPts val="0"/>
                        </a:spcAft>
                      </a:pPr>
                      <a:r>
                        <a:rPr lang="zh-CN" sz="1200" kern="100">
                          <a:latin typeface="微软雅黑" panose="020B0503020204020204" pitchFamily="34" charset="-122"/>
                          <a:ea typeface="微软雅黑" panose="020B0503020204020204" pitchFamily="34" charset="-122"/>
                          <a:cs typeface="Arial" panose="020B0604020202020204"/>
                        </a:rPr>
                        <a:t>　</a:t>
                      </a:r>
                      <a:endParaRPr lang="zh-CN" sz="1200" kern="10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11"/>
                  </a:ext>
                </a:extLst>
              </a:tr>
              <a:tr h="334323">
                <a:tc gridSpan="10">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投资的其他</a:t>
                      </a:r>
                      <a:r>
                        <a:rPr lang="zh-CN" sz="1200" kern="100" dirty="0" smtClean="0">
                          <a:latin typeface="微软雅黑" panose="020B0503020204020204" pitchFamily="34" charset="-122"/>
                          <a:ea typeface="微软雅黑" panose="020B0503020204020204" pitchFamily="34" charset="-122"/>
                          <a:cs typeface="Arial" panose="020B0604020202020204"/>
                        </a:rPr>
                        <a:t>行业</a:t>
                      </a:r>
                      <a:r>
                        <a:rPr lang="en-US" altLang="zh-CN" sz="1200" kern="100" dirty="0" smtClean="0">
                          <a:solidFill>
                            <a:srgbClr val="FF0000"/>
                          </a:solidFill>
                          <a:latin typeface="微软雅黑" panose="020B0503020204020204" pitchFamily="34" charset="-122"/>
                          <a:ea typeface="微软雅黑" panose="020B0503020204020204" pitchFamily="34" charset="-122"/>
                          <a:cs typeface="Arial" panose="020B0604020202020204"/>
                        </a:rPr>
                        <a:t>(</a:t>
                      </a:r>
                      <a:r>
                        <a:rPr lang="zh-CN" altLang="zh-CN" sz="1200" kern="100" dirty="0" smtClean="0">
                          <a:solidFill>
                            <a:srgbClr val="FF0000"/>
                          </a:solidFill>
                          <a:latin typeface="微软雅黑" panose="020B0503020204020204" pitchFamily="34" charset="-122"/>
                          <a:ea typeface="微软雅黑" panose="020B0503020204020204" pitchFamily="34" charset="-122"/>
                          <a:cs typeface="Arial" panose="020B0604020202020204"/>
                        </a:rPr>
                        <a:t>如行数不够请</a:t>
                      </a:r>
                      <a:r>
                        <a:rPr lang="zh-CN" altLang="en-US" sz="1200" kern="100" dirty="0" smtClean="0">
                          <a:solidFill>
                            <a:srgbClr val="FF0000"/>
                          </a:solidFill>
                          <a:latin typeface="微软雅黑" panose="020B0503020204020204" pitchFamily="34" charset="-122"/>
                          <a:ea typeface="微软雅黑" panose="020B0503020204020204" pitchFamily="34" charset="-122"/>
                          <a:cs typeface="Arial" panose="020B0604020202020204"/>
                        </a:rPr>
                        <a:t>自行添加</a:t>
                      </a:r>
                      <a:r>
                        <a:rPr lang="en-US" altLang="zh-CN" sz="1200" kern="100" dirty="0" smtClean="0">
                          <a:solidFill>
                            <a:srgbClr val="FF0000"/>
                          </a:solidFill>
                          <a:latin typeface="微软雅黑" panose="020B0503020204020204" pitchFamily="34" charset="-122"/>
                          <a:ea typeface="微软雅黑" panose="020B0503020204020204" pitchFamily="34" charset="-122"/>
                          <a:cs typeface="Arial" panose="020B0604020202020204"/>
                        </a:rPr>
                        <a:t>)</a:t>
                      </a:r>
                      <a:endParaRPr lang="zh-CN" sz="1200" kern="100" dirty="0">
                        <a:solidFill>
                          <a:srgbClr val="FF0000"/>
                        </a:solidFill>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12"/>
                  </a:ext>
                </a:extLst>
              </a:tr>
              <a:tr h="334323">
                <a:tc>
                  <a:txBody>
                    <a:bodyPr/>
                    <a:lstStyle/>
                    <a:p>
                      <a:pPr algn="ctr">
                        <a:lnSpc>
                          <a:spcPts val="1700"/>
                        </a:lnSpc>
                        <a:spcAft>
                          <a:spcPts val="0"/>
                        </a:spcAft>
                      </a:pPr>
                      <a:r>
                        <a:rPr lang="zh-CN" sz="1200" kern="100">
                          <a:latin typeface="微软雅黑" panose="020B0503020204020204" pitchFamily="34" charset="-122"/>
                          <a:ea typeface="微软雅黑" panose="020B0503020204020204" pitchFamily="34" charset="-122"/>
                          <a:cs typeface="Arial" panose="020B0604020202020204"/>
                        </a:rPr>
                        <a:t>序号</a:t>
                      </a:r>
                      <a:endParaRPr lang="zh-CN" sz="1200" kern="10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2">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城市</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gridSpan="2">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行业</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gridSpan="2">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公司名称</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gridSpan="2">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开始经营年月</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a:txBody>
                    <a:bodyPr/>
                    <a:lstStyle/>
                    <a:p>
                      <a:pPr algn="ctr">
                        <a:lnSpc>
                          <a:spcPts val="1700"/>
                        </a:lnSpc>
                        <a:spcAft>
                          <a:spcPts val="0"/>
                        </a:spcAft>
                      </a:pPr>
                      <a:r>
                        <a:rPr lang="en-US" altLang="zh-CN" sz="1200" kern="100" dirty="0" smtClean="0">
                          <a:latin typeface="微软雅黑" panose="020B0503020204020204" pitchFamily="34" charset="-122"/>
                          <a:ea typeface="微软雅黑" panose="020B0503020204020204" pitchFamily="34" charset="-122"/>
                          <a:cs typeface="Arial" panose="020B0604020202020204"/>
                        </a:rPr>
                        <a:t>2020</a:t>
                      </a:r>
                      <a:r>
                        <a:rPr lang="zh-CN" sz="1200" kern="100" dirty="0" smtClean="0">
                          <a:latin typeface="微软雅黑" panose="020B0503020204020204" pitchFamily="34" charset="-122"/>
                          <a:ea typeface="微软雅黑" panose="020B0503020204020204" pitchFamily="34" charset="-122"/>
                          <a:cs typeface="Arial" panose="020B0604020202020204"/>
                        </a:rPr>
                        <a:t>年</a:t>
                      </a:r>
                      <a:r>
                        <a:rPr lang="zh-CN" sz="1200" kern="100" dirty="0">
                          <a:latin typeface="微软雅黑" panose="020B0503020204020204" pitchFamily="34" charset="-122"/>
                          <a:ea typeface="微软雅黑" panose="020B0503020204020204" pitchFamily="34" charset="-122"/>
                          <a:cs typeface="Arial" panose="020B0604020202020204"/>
                        </a:rPr>
                        <a:t>营业额</a:t>
                      </a:r>
                      <a:r>
                        <a:rPr lang="en-US" sz="1200" kern="100" dirty="0">
                          <a:latin typeface="微软雅黑" panose="020B0503020204020204" pitchFamily="34" charset="-122"/>
                          <a:ea typeface="微软雅黑" panose="020B0503020204020204" pitchFamily="34" charset="-122"/>
                          <a:cs typeface="Arial" panose="020B0604020202020204"/>
                        </a:rPr>
                        <a:t>(</a:t>
                      </a:r>
                      <a:r>
                        <a:rPr lang="zh-CN" sz="1200" kern="100" dirty="0">
                          <a:latin typeface="微软雅黑" panose="020B0503020204020204" pitchFamily="34" charset="-122"/>
                          <a:ea typeface="微软雅黑" panose="020B0503020204020204" pitchFamily="34" charset="-122"/>
                          <a:cs typeface="Arial" panose="020B0604020202020204"/>
                        </a:rPr>
                        <a:t>万元</a:t>
                      </a:r>
                      <a:r>
                        <a:rPr lang="en-US" sz="1200" kern="100" dirty="0">
                          <a:latin typeface="微软雅黑" panose="020B0503020204020204" pitchFamily="34" charset="-122"/>
                          <a:ea typeface="微软雅黑" panose="020B0503020204020204" pitchFamily="34" charset="-122"/>
                          <a:cs typeface="Arial" panose="020B0604020202020204"/>
                        </a:rPr>
                        <a:t>)</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3"/>
                  </a:ext>
                </a:extLst>
              </a:tr>
              <a:tr h="334323">
                <a:tc>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　</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solidFill>
                  </a:tcPr>
                </a:tc>
                <a:tc gridSpan="2">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　</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solidFill>
                  </a:tcPr>
                </a:tc>
                <a:tc hMerge="1">
                  <a:txBody>
                    <a:bodyPr/>
                    <a:lstStyle/>
                    <a:p>
                      <a:endParaRPr lang="zh-CN"/>
                    </a:p>
                  </a:txBody>
                  <a:tcPr/>
                </a:tc>
                <a:tc gridSpan="2">
                  <a:txBody>
                    <a:bodyPr/>
                    <a:lstStyle/>
                    <a:p>
                      <a:pPr algn="ctr">
                        <a:lnSpc>
                          <a:spcPts val="1700"/>
                        </a:lnSpc>
                        <a:spcAft>
                          <a:spcPts val="0"/>
                        </a:spcAft>
                      </a:pPr>
                      <a:r>
                        <a:rPr lang="zh-CN" sz="1200" kern="100">
                          <a:latin typeface="微软雅黑" panose="020B0503020204020204" pitchFamily="34" charset="-122"/>
                          <a:ea typeface="微软雅黑" panose="020B0503020204020204" pitchFamily="34" charset="-122"/>
                          <a:cs typeface="Arial" panose="020B0604020202020204"/>
                        </a:rPr>
                        <a:t>　</a:t>
                      </a:r>
                      <a:endParaRPr lang="zh-CN" sz="1200" kern="10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solidFill>
                  </a:tcPr>
                </a:tc>
                <a:tc hMerge="1">
                  <a:txBody>
                    <a:bodyPr/>
                    <a:lstStyle/>
                    <a:p>
                      <a:endParaRPr lang="zh-CN"/>
                    </a:p>
                  </a:txBody>
                  <a:tcPr/>
                </a:tc>
                <a:tc gridSpan="2">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　</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solidFill>
                  </a:tcPr>
                </a:tc>
                <a:tc hMerge="1">
                  <a:txBody>
                    <a:bodyPr/>
                    <a:lstStyle/>
                    <a:p>
                      <a:endParaRPr lang="zh-CN"/>
                    </a:p>
                  </a:txBody>
                  <a:tcPr/>
                </a:tc>
                <a:tc gridSpan="2">
                  <a:txBody>
                    <a:bodyPr/>
                    <a:lstStyle/>
                    <a:p>
                      <a:pPr algn="ctr">
                        <a:lnSpc>
                          <a:spcPts val="1700"/>
                        </a:lnSpc>
                        <a:spcAft>
                          <a:spcPts val="0"/>
                        </a:spcAft>
                      </a:pPr>
                      <a:r>
                        <a:rPr lang="zh-CN" sz="1200" kern="100">
                          <a:latin typeface="微软雅黑" panose="020B0503020204020204" pitchFamily="34" charset="-122"/>
                          <a:ea typeface="微软雅黑" panose="020B0503020204020204" pitchFamily="34" charset="-122"/>
                          <a:cs typeface="Arial" panose="020B0604020202020204"/>
                        </a:rPr>
                        <a:t>　</a:t>
                      </a:r>
                      <a:endParaRPr lang="zh-CN" sz="1200" kern="10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solidFill>
                  </a:tcPr>
                </a:tc>
                <a:tc hMerge="1">
                  <a:txBody>
                    <a:bodyPr/>
                    <a:lstStyle/>
                    <a:p>
                      <a:endParaRPr lang="zh-CN"/>
                    </a:p>
                  </a:txBody>
                  <a:tcPr/>
                </a:tc>
                <a:tc>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　</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35108">
                <a:tc>
                  <a:txBody>
                    <a:bodyPr/>
                    <a:lstStyle/>
                    <a:p>
                      <a:pPr algn="ctr">
                        <a:lnSpc>
                          <a:spcPts val="1700"/>
                        </a:lnSpc>
                        <a:spcAft>
                          <a:spcPts val="0"/>
                        </a:spcAft>
                      </a:pPr>
                      <a:endParaRPr lang="zh-CN" sz="1200" kern="10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solidFill>
                  </a:tcPr>
                </a:tc>
                <a:tc gridSpan="2">
                  <a:txBody>
                    <a:bodyPr/>
                    <a:lstStyle/>
                    <a:p>
                      <a:pPr marL="0" marR="0" indent="0" algn="ctr" defTabSz="457200" rtl="0" eaLnBrk="1" fontAlgn="auto" latinLnBrk="0" hangingPunct="1">
                        <a:lnSpc>
                          <a:spcPts val="1700"/>
                        </a:lnSpc>
                        <a:spcBef>
                          <a:spcPts val="0"/>
                        </a:spcBef>
                        <a:spcAft>
                          <a:spcPts val="0"/>
                        </a:spcAft>
                        <a:buClrTx/>
                        <a:buSzTx/>
                        <a:buFontTx/>
                        <a:buNone/>
                        <a:defRPr/>
                      </a:pPr>
                      <a:endParaRPr lang="zh-CN" altLang="zh-CN" sz="1200" kern="100" dirty="0" smtClean="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solidFill>
                  </a:tcPr>
                </a:tc>
                <a:tc hMerge="1">
                  <a:txBody>
                    <a:bodyPr/>
                    <a:lstStyle/>
                    <a:p>
                      <a:endParaRPr lang="zh-CN"/>
                    </a:p>
                  </a:txBody>
                  <a:tcPr/>
                </a:tc>
                <a:tc gridSpan="2">
                  <a:txBody>
                    <a:bodyPr/>
                    <a:lstStyle/>
                    <a:p>
                      <a:pPr algn="ctr">
                        <a:lnSpc>
                          <a:spcPts val="1700"/>
                        </a:lnSpc>
                        <a:spcAft>
                          <a:spcPts val="0"/>
                        </a:spcAft>
                      </a:pP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solidFill>
                  </a:tcPr>
                </a:tc>
                <a:tc hMerge="1">
                  <a:txBody>
                    <a:bodyPr/>
                    <a:lstStyle/>
                    <a:p>
                      <a:endParaRPr lang="zh-CN"/>
                    </a:p>
                  </a:txBody>
                  <a:tcPr/>
                </a:tc>
                <a:tc gridSpan="2">
                  <a:txBody>
                    <a:bodyPr/>
                    <a:lstStyle/>
                    <a:p>
                      <a:pPr algn="ctr"/>
                      <a:endParaRPr lang="zh-CN" altLang="en-US" sz="1200" dirty="0">
                        <a:latin typeface="微软雅黑" panose="020B0503020204020204" pitchFamily="34" charset="-122"/>
                        <a:ea typeface="微软雅黑" panose="020B0503020204020204" pitchFamily="34" charset="-122"/>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solidFill>
                  </a:tcPr>
                </a:tc>
                <a:tc hMerge="1">
                  <a:txBody>
                    <a:bodyPr/>
                    <a:lstStyle/>
                    <a:p>
                      <a:endParaRPr lang="zh-CN"/>
                    </a:p>
                  </a:txBody>
                  <a:tcPr/>
                </a:tc>
                <a:tc gridSpan="2">
                  <a:txBody>
                    <a:bodyPr/>
                    <a:lstStyle/>
                    <a:p>
                      <a:pPr algn="ctr">
                        <a:lnSpc>
                          <a:spcPts val="1700"/>
                        </a:lnSpc>
                        <a:spcAft>
                          <a:spcPts val="0"/>
                        </a:spcAft>
                      </a:pP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solidFill>
                  </a:tcPr>
                </a:tc>
                <a:tc hMerge="1">
                  <a:txBody>
                    <a:bodyPr/>
                    <a:lstStyle/>
                    <a:p>
                      <a:endParaRPr lang="zh-CN"/>
                    </a:p>
                  </a:txBody>
                  <a:tcPr/>
                </a:tc>
                <a:tc>
                  <a:txBody>
                    <a:bodyPr/>
                    <a:lstStyle/>
                    <a:p>
                      <a:pPr algn="ctr">
                        <a:lnSpc>
                          <a:spcPts val="1700"/>
                        </a:lnSpc>
                        <a:spcAft>
                          <a:spcPts val="0"/>
                        </a:spcAft>
                      </a:pP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bl>
          </a:graphicData>
        </a:graphic>
      </p:graphicFrame>
      <p:sp>
        <p:nvSpPr>
          <p:cNvPr id="3" name="矩形 2"/>
          <p:cNvSpPr/>
          <p:nvPr/>
        </p:nvSpPr>
        <p:spPr>
          <a:xfrm>
            <a:off x="364752" y="296508"/>
            <a:ext cx="6126480" cy="309245"/>
          </a:xfrm>
          <a:prstGeom prst="rect">
            <a:avLst/>
          </a:prstGeom>
        </p:spPr>
        <p:txBody>
          <a:bodyPr wrap="none">
            <a:spAutoFit/>
          </a:bodyPr>
          <a:lstStyle/>
          <a:p>
            <a:pPr algn="ctr">
              <a:lnSpc>
                <a:spcPts val="1700"/>
              </a:lnSpc>
              <a:spcAft>
                <a:spcPts val="0"/>
              </a:spcAft>
            </a:pPr>
            <a:r>
              <a:rPr lang="zh-CN" altLang="zh-CN" b="1" kern="100" dirty="0" smtClean="0">
                <a:latin typeface="微软雅黑" panose="020B0503020204020204" pitchFamily="34" charset="-122"/>
                <a:ea typeface="微软雅黑" panose="020B0503020204020204" pitchFamily="34" charset="-122"/>
                <a:cs typeface="Arial" panose="020B0604020202020204"/>
              </a:rPr>
              <a:t>申请公司主要投资人基本信息</a:t>
            </a:r>
            <a:r>
              <a:rPr lang="zh-CN" altLang="en-US" b="1" kern="100" dirty="0" smtClean="0">
                <a:latin typeface="微软雅黑" panose="020B0503020204020204" pitchFamily="34" charset="-122"/>
                <a:ea typeface="微软雅黑" panose="020B0503020204020204" pitchFamily="34" charset="-122"/>
                <a:cs typeface="Arial" panose="020B0604020202020204"/>
              </a:rPr>
              <a:t>（</a:t>
            </a:r>
            <a:r>
              <a:rPr lang="zh-CN" altLang="en-US" b="1" kern="100" dirty="0">
                <a:solidFill>
                  <a:srgbClr val="FF0000"/>
                </a:solidFill>
                <a:latin typeface="微软雅黑" panose="020B0503020204020204" pitchFamily="34" charset="-122"/>
                <a:ea typeface="微软雅黑" panose="020B0503020204020204" pitchFamily="34" charset="-122"/>
                <a:cs typeface="Arial" panose="020B0604020202020204"/>
              </a:rPr>
              <a:t>如</a:t>
            </a:r>
            <a:r>
              <a:rPr lang="zh-CN" altLang="en-US" b="1" kern="100" dirty="0" smtClean="0">
                <a:solidFill>
                  <a:srgbClr val="FF0000"/>
                </a:solidFill>
                <a:latin typeface="微软雅黑" panose="020B0503020204020204" pitchFamily="34" charset="-122"/>
                <a:ea typeface="微软雅黑" panose="020B0503020204020204" pitchFamily="34" charset="-122"/>
                <a:cs typeface="Arial" panose="020B0604020202020204"/>
              </a:rPr>
              <a:t>页数不够请自行增加页</a:t>
            </a:r>
            <a:r>
              <a:rPr lang="zh-CN" altLang="en-US" b="1" kern="100" dirty="0" smtClean="0">
                <a:latin typeface="微软雅黑" panose="020B0503020204020204" pitchFamily="34" charset="-122"/>
                <a:ea typeface="微软雅黑" panose="020B0503020204020204" pitchFamily="34" charset="-122"/>
                <a:cs typeface="Arial" panose="020B0604020202020204"/>
              </a:rPr>
              <a:t>）</a:t>
            </a:r>
            <a:endParaRPr lang="zh-CN" altLang="zh-CN" b="1" kern="100" dirty="0">
              <a:latin typeface="微软雅黑" panose="020B0503020204020204" pitchFamily="34" charset="-122"/>
              <a:ea typeface="微软雅黑" panose="020B0503020204020204" pitchFamily="34" charset="-122"/>
              <a:cs typeface="Times New Roman" panose="02020603050405020304"/>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íśľíḓé"/>
          <p:cNvSpPr txBox="1"/>
          <p:nvPr/>
        </p:nvSpPr>
        <p:spPr bwMode="auto">
          <a:xfrm>
            <a:off x="3272110" y="2599435"/>
            <a:ext cx="5808095" cy="771085"/>
          </a:xfrm>
          <a:prstGeom prst="rect">
            <a:avLst/>
          </a:prstGeom>
          <a:noFill/>
          <a:ln>
            <a:noFill/>
          </a:ln>
          <a:extLst>
            <a:ext uri="{909E8E84-426E-40DD-AFC4-6F175D3DCCD1}">
              <a14:hiddenFill xmlns:a14="http://schemas.microsoft.com/office/drawing/2010/main">
                <a:solidFill>
                  <a:srgbClr val="FFFFFF"/>
                </a:solidFill>
              </a14:hiddenFill>
            </a:ext>
          </a:extLst>
        </p:spPr>
        <p:txBody>
          <a:bodyPr wrap="none" lIns="90000" tIns="46800" rIns="90000" bIns="46800" anchor="b" anchorCtr="0">
            <a:noAutofit/>
          </a:bodyPr>
          <a:lstStyle>
            <a:defPPr>
              <a:defRPr lang="zh-CN"/>
            </a:defPPr>
            <a:lvl1pPr>
              <a:spcBef>
                <a:spcPct val="0"/>
              </a:spcBef>
              <a:defRPr sz="4800" b="1">
                <a:solidFill>
                  <a:schemeClr val="accent1"/>
                </a:solidFill>
                <a:latin typeface="微软雅黑" panose="020B0503020204020204" pitchFamily="34" charset="-122"/>
                <a:ea typeface="微软雅黑" panose="020B0503020204020204" pitchFamily="34" charset="-122"/>
              </a:defRPr>
            </a:lvl1pPr>
          </a:lstStyle>
          <a:p>
            <a:r>
              <a:rPr lang="zh-CN" altLang="zh-CN" dirty="0">
                <a:solidFill>
                  <a:srgbClr val="0069C8"/>
                </a:solidFill>
              </a:rPr>
              <a:t>申请公司</a:t>
            </a:r>
            <a:r>
              <a:rPr lang="zh-CN" altLang="en-US" dirty="0">
                <a:solidFill>
                  <a:srgbClr val="0069C8"/>
                </a:solidFill>
              </a:rPr>
              <a:t>基本概况</a:t>
            </a:r>
          </a:p>
        </p:txBody>
      </p:sp>
      <p:sp>
        <p:nvSpPr>
          <p:cNvPr id="7" name="iŝḷiḓè"/>
          <p:cNvSpPr txBox="1"/>
          <p:nvPr/>
        </p:nvSpPr>
        <p:spPr>
          <a:xfrm>
            <a:off x="1533887" y="2435787"/>
            <a:ext cx="810279" cy="1014410"/>
          </a:xfrm>
          <a:prstGeom prst="rect">
            <a:avLst/>
          </a:prstGeom>
          <a:noFill/>
        </p:spPr>
        <p:txBody>
          <a:bodyPr wrap="none" anchor="ctr">
            <a:noAutofit/>
          </a:bodyPr>
          <a:lstStyle>
            <a:defPPr>
              <a:defRPr lang="zh-CN"/>
            </a:defPPr>
            <a:lvl1pPr lvl="0" algn="ctr">
              <a:defRPr sz="5400">
                <a:solidFill>
                  <a:schemeClr val="accent1"/>
                </a:solidFill>
                <a:latin typeface="微软雅黑" panose="020B0503020204020204" pitchFamily="34" charset="-122"/>
                <a:ea typeface="微软雅黑" panose="020B0503020204020204" pitchFamily="34" charset="-122"/>
              </a:defRPr>
            </a:lvl1pPr>
          </a:lstStyle>
          <a:p>
            <a:r>
              <a:rPr lang="en-US" altLang="zh-CN" dirty="0" smtClean="0">
                <a:solidFill>
                  <a:srgbClr val="0069C8"/>
                </a:solidFill>
                <a:sym typeface="+mn-ea"/>
              </a:rPr>
              <a:t>03</a:t>
            </a:r>
            <a:endParaRPr lang="en-US" altLang="zh-CN" dirty="0">
              <a:solidFill>
                <a:srgbClr val="0069C8"/>
              </a:solidFill>
              <a:sym typeface="+mn-ea"/>
            </a:endParaRPr>
          </a:p>
        </p:txBody>
      </p:sp>
      <p:cxnSp>
        <p:nvCxnSpPr>
          <p:cNvPr id="8" name="直接连接符 7"/>
          <p:cNvCxnSpPr/>
          <p:nvPr/>
        </p:nvCxnSpPr>
        <p:spPr>
          <a:xfrm>
            <a:off x="2853952" y="2372561"/>
            <a:ext cx="0" cy="1140862"/>
          </a:xfrm>
          <a:prstGeom prst="line">
            <a:avLst/>
          </a:prstGeom>
          <a:ln w="28575" cap="flat" cmpd="sng" algn="ctr">
            <a:solidFill>
              <a:schemeClr val="tx1">
                <a:lumMod val="65000"/>
                <a:lumOff val="3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6"/>
  <p:tag name="KSO_WM_TEMPLATE_SCENE_ID" val="1"/>
  <p:tag name="KSO_WM_TEMPLATE_JOB_ID" val="15"/>
  <p:tag name="KSO_WM_TEMPLATE_TOPIC_DEFAULT" val="0"/>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61792932-e2ac-4d77-b7b0-f953f29ca1ed}"/>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932214b5-212f-4fb5-af1f-3d6df8ad1a88}"/>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5c11ec01-7683-4efd-a2b4-da21b70f8b9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2415</Words>
  <Application>Microsoft Office PowerPoint</Application>
  <PresentationFormat>宽屏</PresentationFormat>
  <Paragraphs>507</Paragraphs>
  <Slides>36</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36</vt:i4>
      </vt:variant>
    </vt:vector>
  </HeadingPairs>
  <TitlesOfParts>
    <vt:vector size="46" baseType="lpstr">
      <vt:lpstr>Arial Unicode MS</vt:lpstr>
      <vt:lpstr>华文细黑</vt:lpstr>
      <vt:lpstr>宋体</vt:lpstr>
      <vt:lpstr>微软雅黑</vt:lpstr>
      <vt:lpstr>微软雅黑 Light</vt:lpstr>
      <vt:lpstr>Arial</vt:lpstr>
      <vt:lpstr>Calibri</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张成志</dc:creator>
  <cp:lastModifiedBy>俞茜</cp:lastModifiedBy>
  <cp:revision>156</cp:revision>
  <cp:lastPrinted>2020-05-09T02:01:06Z</cp:lastPrinted>
  <dcterms:created xsi:type="dcterms:W3CDTF">2019-07-05T03:17:00Z</dcterms:created>
  <dcterms:modified xsi:type="dcterms:W3CDTF">2021-07-24T03:34:51Z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